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82" r:id="rId5"/>
    <p:sldId id="261" r:id="rId6"/>
    <p:sldId id="262" r:id="rId7"/>
    <p:sldId id="263" r:id="rId8"/>
    <p:sldId id="264" r:id="rId9"/>
    <p:sldId id="279" r:id="rId10"/>
    <p:sldId id="281" r:id="rId11"/>
    <p:sldId id="278" r:id="rId12"/>
    <p:sldId id="265" r:id="rId13"/>
    <p:sldId id="273" r:id="rId14"/>
    <p:sldId id="272" r:id="rId15"/>
    <p:sldId id="269" r:id="rId16"/>
    <p:sldId id="280" r:id="rId17"/>
    <p:sldId id="267" r:id="rId18"/>
    <p:sldId id="266" r:id="rId19"/>
    <p:sldId id="283" r:id="rId20"/>
    <p:sldId id="284" r:id="rId21"/>
    <p:sldId id="285" r:id="rId22"/>
    <p:sldId id="291" r:id="rId23"/>
    <p:sldId id="292" r:id="rId24"/>
    <p:sldId id="286" r:id="rId25"/>
    <p:sldId id="287" r:id="rId26"/>
    <p:sldId id="288" r:id="rId27"/>
    <p:sldId id="28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7E0"/>
    <a:srgbClr val="EB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599" autoAdjust="0"/>
  </p:normalViewPr>
  <p:slideViewPr>
    <p:cSldViewPr snapToGrid="0">
      <p:cViewPr varScale="1">
        <p:scale>
          <a:sx n="64" d="100"/>
          <a:sy n="64" d="100"/>
        </p:scale>
        <p:origin x="108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9.7769853120494777E-17"/>
                  <c:y val="-3.8385680190406224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'LPN Programs'!$A$33:$A$36</c:f>
              <c:strCache>
                <c:ptCount val="4"/>
                <c:pt idx="0">
                  <c:v>2010-2011</c:v>
                </c:pt>
                <c:pt idx="1">
                  <c:v>2011-2012</c:v>
                </c:pt>
                <c:pt idx="2">
                  <c:v>2013-2014</c:v>
                </c:pt>
                <c:pt idx="3">
                  <c:v>2014-2015</c:v>
                </c:pt>
              </c:strCache>
            </c:strRef>
          </c:cat>
          <c:val>
            <c:numRef>
              <c:f>'LPN Programs'!$I$6:$I$9</c:f>
              <c:numCache>
                <c:formatCode>General</c:formatCode>
                <c:ptCount val="4"/>
                <c:pt idx="0">
                  <c:v>1378</c:v>
                </c:pt>
                <c:pt idx="1">
                  <c:v>1262</c:v>
                </c:pt>
                <c:pt idx="2">
                  <c:v>727</c:v>
                </c:pt>
                <c:pt idx="3">
                  <c:v>721</c:v>
                </c:pt>
              </c:numCache>
            </c:numRef>
          </c:val>
          <c:smooth val="0"/>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1.3332406713570143E-3"/>
                  <c:y val="-1.395842916014769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'LPN Programs'!$A$33:$A$36</c:f>
              <c:strCache>
                <c:ptCount val="4"/>
                <c:pt idx="0">
                  <c:v>2010-2011</c:v>
                </c:pt>
                <c:pt idx="1">
                  <c:v>2011-2012</c:v>
                </c:pt>
                <c:pt idx="2">
                  <c:v>2013-2014</c:v>
                </c:pt>
                <c:pt idx="3">
                  <c:v>2014-2015</c:v>
                </c:pt>
              </c:strCache>
            </c:strRef>
          </c:cat>
          <c:val>
            <c:numRef>
              <c:f>'LPN Programs'!$I$15:$I$18</c:f>
              <c:numCache>
                <c:formatCode>General</c:formatCode>
                <c:ptCount val="4"/>
                <c:pt idx="0">
                  <c:v>378</c:v>
                </c:pt>
                <c:pt idx="1">
                  <c:v>334</c:v>
                </c:pt>
                <c:pt idx="2">
                  <c:v>310</c:v>
                </c:pt>
                <c:pt idx="3">
                  <c:v>326</c:v>
                </c:pt>
              </c:numCache>
            </c:numRef>
          </c:val>
          <c:smooth val="0"/>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3"/>
              <c:layout>
                <c:manualLayout>
                  <c:x val="-1.3332406713570143E-3"/>
                  <c:y val="5.234410935055385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'LPN Programs'!$A$33:$A$36</c:f>
              <c:strCache>
                <c:ptCount val="4"/>
                <c:pt idx="0">
                  <c:v>2010-2011</c:v>
                </c:pt>
                <c:pt idx="1">
                  <c:v>2011-2012</c:v>
                </c:pt>
                <c:pt idx="2">
                  <c:v>2013-2014</c:v>
                </c:pt>
                <c:pt idx="3">
                  <c:v>2014-2015</c:v>
                </c:pt>
              </c:strCache>
            </c:strRef>
          </c:cat>
          <c:val>
            <c:numRef>
              <c:f>'LPN Programs'!$I$24:$I$27</c:f>
              <c:numCache>
                <c:formatCode>General</c:formatCode>
                <c:ptCount val="4"/>
                <c:pt idx="0">
                  <c:v>394</c:v>
                </c:pt>
                <c:pt idx="1">
                  <c:v>269</c:v>
                </c:pt>
                <c:pt idx="2">
                  <c:v>277</c:v>
                </c:pt>
                <c:pt idx="3">
                  <c:v>260</c:v>
                </c:pt>
              </c:numCache>
            </c:numRef>
          </c:val>
          <c:smooth val="0"/>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3"/>
              <c:layout>
                <c:manualLayout>
                  <c:x val="-1.3332406713570143E-3"/>
                  <c:y val="-4.885450206051699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'LPN Programs'!$A$33:$A$36</c:f>
              <c:strCache>
                <c:ptCount val="4"/>
                <c:pt idx="0">
                  <c:v>2010-2011</c:v>
                </c:pt>
                <c:pt idx="1">
                  <c:v>2011-2012</c:v>
                </c:pt>
                <c:pt idx="2">
                  <c:v>2013-2014</c:v>
                </c:pt>
                <c:pt idx="3">
                  <c:v>2014-2015</c:v>
                </c:pt>
              </c:strCache>
            </c:strRef>
          </c:cat>
          <c:val>
            <c:numRef>
              <c:f>'LPN Programs'!$I$33:$I$36</c:f>
              <c:numCache>
                <c:formatCode>General</c:formatCode>
                <c:ptCount val="4"/>
                <c:pt idx="0">
                  <c:v>560</c:v>
                </c:pt>
                <c:pt idx="1">
                  <c:v>544</c:v>
                </c:pt>
                <c:pt idx="2">
                  <c:v>495</c:v>
                </c:pt>
                <c:pt idx="3">
                  <c:v>432</c:v>
                </c:pt>
              </c:numCache>
            </c:numRef>
          </c:val>
          <c:smooth val="0"/>
        </c:ser>
        <c:dLbls>
          <c:showLegendKey val="0"/>
          <c:showVal val="0"/>
          <c:showCatName val="0"/>
          <c:showSerName val="0"/>
          <c:showPercent val="0"/>
          <c:showBubbleSize val="0"/>
        </c:dLbls>
        <c:marker val="1"/>
        <c:smooth val="0"/>
        <c:axId val="-326913344"/>
        <c:axId val="-326912800"/>
      </c:lineChart>
      <c:catAx>
        <c:axId val="-32691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6912800"/>
        <c:crosses val="autoZero"/>
        <c:auto val="1"/>
        <c:lblAlgn val="ctr"/>
        <c:lblOffset val="100"/>
        <c:noMultiLvlLbl val="0"/>
      </c:catAx>
      <c:valAx>
        <c:axId val="-326912800"/>
        <c:scaling>
          <c:orientation val="minMax"/>
          <c:max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691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tx>
                <c:rich>
                  <a:bodyPr/>
                  <a:lstStyle/>
                  <a:p>
                    <a:r>
                      <a:rPr lang="en-US"/>
                      <a:t>ADN</a:t>
                    </a:r>
                    <a:r>
                      <a:rPr lang="en-US" baseline="0"/>
                      <a:t>, </a:t>
                    </a:r>
                    <a:fld id="{677F9E98-B68C-4684-BB8B-17FB6DAF36A8}" type="VALUE">
                      <a:rPr lang="en-US" baseline="0"/>
                      <a:pPr/>
                      <a:t>[VALUE]</a:t>
                    </a:fld>
                    <a:endParaRPr lang="en-US" baseline="0"/>
                  </a:p>
                </c:rich>
              </c:tx>
              <c:dLblPos val="outEnd"/>
              <c:showLegendKey val="0"/>
              <c:showVal val="1"/>
              <c:showCatName val="0"/>
              <c:showSerName val="1"/>
              <c:showPercent val="0"/>
              <c:showBubbleSize val="0"/>
              <c:extLst>
                <c:ext xmlns:c15="http://schemas.microsoft.com/office/drawing/2012/chart" uri="{CE6537A1-D6FC-4f65-9D91-7224C49458BB}">
                  <c15:dlblFieldTable/>
                  <c15:showDataLabelsRange val="0"/>
                </c:ext>
              </c:extLst>
            </c:dLbl>
            <c:dLbl>
              <c:idx val="1"/>
              <c:tx>
                <c:rich>
                  <a:bodyPr/>
                  <a:lstStyle/>
                  <a:p>
                    <a:r>
                      <a:rPr lang="en-US"/>
                      <a:t>BSN</a:t>
                    </a:r>
                    <a:r>
                      <a:rPr lang="en-US" baseline="0"/>
                      <a:t>, </a:t>
                    </a:r>
                    <a:fld id="{5F6EA591-9ED4-4C24-93C4-A1BD2311AB67}" type="VALUE">
                      <a:rPr lang="en-US" baseline="0"/>
                      <a:pPr/>
                      <a:t>[VALUE]</a:t>
                    </a:fld>
                    <a:endParaRPr lang="en-US" baseline="0"/>
                  </a:p>
                </c:rich>
              </c:tx>
              <c:dLblPos val="outEnd"/>
              <c:showLegendKey val="0"/>
              <c:showVal val="1"/>
              <c:showCatName val="0"/>
              <c:showSerName val="1"/>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1"/>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Ratios!$B$19:$B$20</c:f>
              <c:strCache>
                <c:ptCount val="2"/>
                <c:pt idx="0">
                  <c:v>ADN prepared or lower</c:v>
                </c:pt>
                <c:pt idx="1">
                  <c:v>BSN prepared or higher</c:v>
                </c:pt>
              </c:strCache>
            </c:strRef>
          </c:cat>
          <c:val>
            <c:numRef>
              <c:f>Ratios!$E$19:$E$20</c:f>
              <c:numCache>
                <c:formatCode>0%</c:formatCode>
                <c:ptCount val="2"/>
                <c:pt idx="0">
                  <c:v>0.41</c:v>
                </c:pt>
                <c:pt idx="1">
                  <c:v>0.59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4845731043545047E-2"/>
          <c:w val="0.67708333333333337"/>
          <c:h val="0.93611615975350071"/>
        </c:manualLayout>
      </c:layout>
      <c:barChart>
        <c:barDir val="col"/>
        <c:grouping val="percentStacked"/>
        <c:varyColors val="0"/>
        <c:ser>
          <c:idx val="4"/>
          <c:order val="0"/>
          <c:tx>
            <c:strRef>
              <c:f>'Faculty diversity'!$F$8</c:f>
              <c:strCache>
                <c:ptCount val="1"/>
                <c:pt idx="0">
                  <c:v>Caucasian</c:v>
                </c:pt>
              </c:strCache>
            </c:strRef>
          </c:tx>
          <c:spPr>
            <a:solidFill>
              <a:schemeClr val="accent5"/>
            </a:solidFill>
            <a:ln>
              <a:noFill/>
            </a:ln>
            <a:effectLst/>
          </c:spPr>
          <c:invertIfNegative val="0"/>
          <c:dLbls>
            <c:dLbl>
              <c:idx val="0"/>
              <c:layout>
                <c:manualLayout>
                  <c:x val="-1.6203703703703703E-3"/>
                  <c:y val="-2.323048736236347E-2"/>
                </c:manualLayout>
              </c:layout>
              <c:tx>
                <c:rich>
                  <a:bodyPr/>
                  <a:lstStyle/>
                  <a:p>
                    <a:fld id="{2FBFEC29-8E8F-451D-8726-FC1C5D0CFAFE}" type="VALUE">
                      <a:rPr lang="en-US"/>
                      <a:pPr/>
                      <a:t>[VALUE]</a:t>
                    </a:fld>
                    <a:r>
                      <a:rPr lang="en-US"/>
                      <a:t>, Caucasian </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val>
            <c:numRef>
              <c:f>'Faculty diversity'!$H$8</c:f>
              <c:numCache>
                <c:formatCode>0%</c:formatCode>
                <c:ptCount val="1"/>
                <c:pt idx="0">
                  <c:v>0.92265193370165743</c:v>
                </c:pt>
              </c:numCache>
            </c:numRef>
          </c:val>
        </c:ser>
        <c:ser>
          <c:idx val="1"/>
          <c:order val="1"/>
          <c:tx>
            <c:strRef>
              <c:f>'Faculty diversity'!$F$4</c:f>
              <c:strCache>
                <c:ptCount val="1"/>
                <c:pt idx="0">
                  <c:v>Asian</c:v>
                </c:pt>
              </c:strCache>
            </c:strRef>
          </c:tx>
          <c:spPr>
            <a:solidFill>
              <a:schemeClr val="accent2"/>
            </a:solidFill>
            <a:ln>
              <a:noFill/>
            </a:ln>
            <a:effectLst/>
          </c:spPr>
          <c:invertIfNegative val="0"/>
          <c:dLbls>
            <c:dLbl>
              <c:idx val="0"/>
              <c:layout>
                <c:manualLayout>
                  <c:x val="-1.8518518518518519E-3"/>
                  <c:y val="-9.259269844746721E-3"/>
                </c:manualLayout>
              </c:layout>
              <c:tx>
                <c:rich>
                  <a:bodyPr/>
                  <a:lstStyle/>
                  <a:p>
                    <a:fld id="{A48AAD03-4634-41BD-91F4-8AB10602CECB}" type="VALUE">
                      <a:rPr lang="en-US"/>
                      <a:pPr/>
                      <a:t>[VALUE]</a:t>
                    </a:fld>
                    <a:r>
                      <a:rPr lang="en-US"/>
                      <a:t>, Asian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'Faculty diversity'!$H$4</c:f>
              <c:numCache>
                <c:formatCode>0%</c:formatCode>
                <c:ptCount val="1"/>
                <c:pt idx="0">
                  <c:v>2.2099447513812154E-2</c:v>
                </c:pt>
              </c:numCache>
            </c:numRef>
          </c:val>
        </c:ser>
        <c:ser>
          <c:idx val="5"/>
          <c:order val="2"/>
          <c:tx>
            <c:strRef>
              <c:f>'Faculty diversity'!$F$7</c:f>
              <c:strCache>
                <c:ptCount val="1"/>
                <c:pt idx="0">
                  <c:v>Two or More</c:v>
                </c:pt>
              </c:strCache>
            </c:strRef>
          </c:tx>
          <c:spPr>
            <a:solidFill>
              <a:schemeClr val="accent6"/>
            </a:solidFill>
            <a:ln>
              <a:noFill/>
            </a:ln>
            <a:effectLst/>
          </c:spPr>
          <c:invertIfNegative val="0"/>
          <c:dLbls>
            <c:dLbl>
              <c:idx val="0"/>
              <c:layout>
                <c:manualLayout>
                  <c:x val="-1.6203703703704553E-3"/>
                  <c:y val="-2.9038109202954203E-3"/>
                </c:manualLayout>
              </c:layout>
              <c:tx>
                <c:rich>
                  <a:bodyPr/>
                  <a:lstStyle/>
                  <a:p>
                    <a:fld id="{1BEB63B8-76A4-4CA7-93A8-35B8F27A4478}" type="VALUE">
                      <a:rPr lang="en-US"/>
                      <a:pPr/>
                      <a:t>[VALUE]</a:t>
                    </a:fld>
                    <a:r>
                      <a:rPr lang="en-US"/>
                      <a:t>, Two or More</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'Faculty diversity'!$H$7</c:f>
              <c:numCache>
                <c:formatCode>0%</c:formatCode>
                <c:ptCount val="1"/>
                <c:pt idx="0">
                  <c:v>2.2099447513812154E-2</c:v>
                </c:pt>
              </c:numCache>
            </c:numRef>
          </c:val>
        </c:ser>
        <c:ser>
          <c:idx val="0"/>
          <c:order val="3"/>
          <c:tx>
            <c:strRef>
              <c:f>'Faculty diversity'!$F$3</c:f>
              <c:strCache>
                <c:ptCount val="1"/>
                <c:pt idx="0">
                  <c:v>American Indian</c:v>
                </c:pt>
              </c:strCache>
            </c:strRef>
          </c:tx>
          <c:spPr>
            <a:solidFill>
              <a:schemeClr val="accent1"/>
            </a:solidFill>
            <a:ln>
              <a:noFill/>
            </a:ln>
            <a:effectLst/>
          </c:spPr>
          <c:invertIfNegative val="0"/>
          <c:dLbls>
            <c:dLbl>
              <c:idx val="0"/>
              <c:layout>
                <c:manualLayout>
                  <c:x val="-1.620370370370328E-3"/>
                  <c:y val="1.1432326457855986E-7"/>
                </c:manualLayout>
              </c:layout>
              <c:tx>
                <c:rich>
                  <a:bodyPr/>
                  <a:lstStyle/>
                  <a:p>
                    <a:fld id="{67830D6C-EB03-4B51-BD4E-5AC036A0D211}" type="VALUE">
                      <a:rPr lang="en-US"/>
                      <a:pPr/>
                      <a:t>[VALUE]</a:t>
                    </a:fld>
                    <a:r>
                      <a:rPr lang="en-US" dirty="0"/>
                      <a:t>, American </a:t>
                    </a:r>
                    <a:r>
                      <a:rPr lang="en-US" dirty="0" smtClean="0"/>
                      <a:t>Indian</a:t>
                    </a:r>
                  </a:p>
                </c:rich>
              </c:tx>
              <c:showLegendKey val="0"/>
              <c:showVal val="1"/>
              <c:showCatName val="0"/>
              <c:showSerName val="0"/>
              <c:showPercent val="0"/>
              <c:showBubbleSize val="0"/>
              <c:extLst>
                <c:ext xmlns:c15="http://schemas.microsoft.com/office/drawing/2012/chart" uri="{CE6537A1-D6FC-4f65-9D91-7224C49458BB}">
                  <c15:layout>
                    <c:manualLayout>
                      <c:w val="0.2394582239720035"/>
                      <c:h val="0.1156018518518518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'Faculty diversity'!$H$3</c:f>
              <c:numCache>
                <c:formatCode>0%</c:formatCode>
                <c:ptCount val="1"/>
                <c:pt idx="0">
                  <c:v>8.2872928176795577E-3</c:v>
                </c:pt>
              </c:numCache>
            </c:numRef>
          </c:val>
        </c:ser>
        <c:ser>
          <c:idx val="2"/>
          <c:order val="4"/>
          <c:tx>
            <c:strRef>
              <c:f>'Faculty diversity'!$F$5</c:f>
              <c:strCache>
                <c:ptCount val="1"/>
                <c:pt idx="0">
                  <c:v>African American</c:v>
                </c:pt>
              </c:strCache>
            </c:strRef>
          </c:tx>
          <c:spPr>
            <a:solidFill>
              <a:schemeClr val="accent3"/>
            </a:solidFill>
            <a:ln>
              <a:noFill/>
            </a:ln>
            <a:effectLst/>
          </c:spPr>
          <c:invertIfNegative val="0"/>
          <c:dLbls>
            <c:dLbl>
              <c:idx val="0"/>
              <c:layout>
                <c:manualLayout>
                  <c:x val="-1.3888888888888889E-3"/>
                  <c:y val="-6.3553446011867278E-3"/>
                </c:manualLayout>
              </c:layout>
              <c:tx>
                <c:rich>
                  <a:bodyPr/>
                  <a:lstStyle/>
                  <a:p>
                    <a:fld id="{F832167E-0585-4D4D-8D7A-FECDE5CB1050}" type="VALUE">
                      <a:rPr lang="en-US"/>
                      <a:pPr/>
                      <a:t>[VALUE]</a:t>
                    </a:fld>
                    <a:r>
                      <a:rPr lang="en-US"/>
                      <a:t>, African American</a:t>
                    </a:r>
                  </a:p>
                </c:rich>
              </c:tx>
              <c:showLegendKey val="0"/>
              <c:showVal val="1"/>
              <c:showCatName val="0"/>
              <c:showSerName val="0"/>
              <c:showPercent val="0"/>
              <c:showBubbleSize val="0"/>
              <c:extLst>
                <c:ext xmlns:c15="http://schemas.microsoft.com/office/drawing/2012/chart" uri="{CE6537A1-D6FC-4f65-9D91-7224C49458BB}">
                  <c15:layout>
                    <c:manualLayout>
                      <c:w val="0.27577777777777779"/>
                      <c:h val="0.1156018518518518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'Faculty diversity'!$H$5</c:f>
              <c:numCache>
                <c:formatCode>0%</c:formatCode>
                <c:ptCount val="1"/>
                <c:pt idx="0">
                  <c:v>8.2872928176795577E-3</c:v>
                </c:pt>
              </c:numCache>
            </c:numRef>
          </c:val>
        </c:ser>
        <c:ser>
          <c:idx val="3"/>
          <c:order val="5"/>
          <c:tx>
            <c:strRef>
              <c:f>'Faculty diversity'!$F$6</c:f>
              <c:strCache>
                <c:ptCount val="1"/>
                <c:pt idx="0">
                  <c:v>Pacific Islander</c:v>
                </c:pt>
              </c:strCache>
            </c:strRef>
          </c:tx>
          <c:spPr>
            <a:solidFill>
              <a:schemeClr val="accent4"/>
            </a:solidFill>
            <a:ln>
              <a:noFill/>
            </a:ln>
            <a:effectLst/>
          </c:spPr>
          <c:invertIfNegative val="0"/>
          <c:dLbls>
            <c:dLbl>
              <c:idx val="0"/>
              <c:layout>
                <c:manualLayout>
                  <c:x val="-9.2586213181685762E-4"/>
                  <c:y val="-8.7113163787443711E-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4EDE2500-5E92-4876-ACEF-4E708E3F003D}" type="VALUE">
                      <a:rPr lang="en-US" sz="1600"/>
                      <a:pPr>
                        <a:defRPr sz="1600"/>
                      </a:pPr>
                      <a:t>[VALUE]</a:t>
                    </a:fld>
                    <a:r>
                      <a:rPr lang="en-US" sz="1600"/>
                      <a:t>,</a:t>
                    </a:r>
                    <a:r>
                      <a:rPr lang="en-US" sz="1600" baseline="0"/>
                      <a:t> Pacific Islander</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588892534266551"/>
                      <c:h val="9.8178990447833958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'Faculty diversity'!$H$6</c:f>
              <c:numCache>
                <c:formatCode>0%</c:formatCode>
                <c:ptCount val="1"/>
                <c:pt idx="0">
                  <c:v>5.5248618784530384E-3</c:v>
                </c:pt>
              </c:numCache>
            </c:numRef>
          </c:val>
        </c:ser>
        <c:dLbls>
          <c:showLegendKey val="0"/>
          <c:showVal val="0"/>
          <c:showCatName val="0"/>
          <c:showSerName val="0"/>
          <c:showPercent val="0"/>
          <c:showBubbleSize val="0"/>
        </c:dLbls>
        <c:gapWidth val="150"/>
        <c:overlap val="100"/>
        <c:axId val="-313942432"/>
        <c:axId val="-313941344"/>
      </c:barChart>
      <c:catAx>
        <c:axId val="-313942432"/>
        <c:scaling>
          <c:orientation val="minMax"/>
        </c:scaling>
        <c:delete val="1"/>
        <c:axPos val="b"/>
        <c:majorTickMark val="none"/>
        <c:minorTickMark val="none"/>
        <c:tickLblPos val="nextTo"/>
        <c:crossAx val="-313941344"/>
        <c:crosses val="autoZero"/>
        <c:auto val="1"/>
        <c:lblAlgn val="ctr"/>
        <c:lblOffset val="100"/>
        <c:noMultiLvlLbl val="0"/>
      </c:catAx>
      <c:valAx>
        <c:axId val="-313941344"/>
        <c:scaling>
          <c:orientation val="minMax"/>
        </c:scaling>
        <c:delete val="1"/>
        <c:axPos val="l"/>
        <c:numFmt formatCode="0%" sourceLinked="1"/>
        <c:majorTickMark val="none"/>
        <c:minorTickMark val="none"/>
        <c:tickLblPos val="nextTo"/>
        <c:crossAx val="-313942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'Faculty Age'!$N$47</c:f>
              <c:strCache>
                <c:ptCount val="1"/>
                <c:pt idx="0">
                  <c:v>Part Time</c:v>
                </c:pt>
              </c:strCache>
            </c:strRef>
          </c:tx>
          <c:spPr>
            <a:solidFill>
              <a:schemeClr val="accent1"/>
            </a:solidFill>
            <a:ln>
              <a:noFill/>
            </a:ln>
            <a:effectLst/>
          </c:spPr>
          <c:invertIfNegative val="0"/>
          <c:cat>
            <c:multiLvlStrRef>
              <c:f>'Faculty Age'!$O$45:$Y$46</c:f>
              <c:multiLvlStrCache>
                <c:ptCount val="11"/>
                <c:lvl>
                  <c:pt idx="0">
                    <c:v>30's</c:v>
                  </c:pt>
                  <c:pt idx="1">
                    <c:v>40's</c:v>
                  </c:pt>
                  <c:pt idx="2">
                    <c:v>50's</c:v>
                  </c:pt>
                  <c:pt idx="3">
                    <c:v>60's</c:v>
                  </c:pt>
                  <c:pt idx="4">
                    <c:v>70+</c:v>
                  </c:pt>
                  <c:pt idx="6">
                    <c:v>30's</c:v>
                  </c:pt>
                  <c:pt idx="7">
                    <c:v>40's</c:v>
                  </c:pt>
                  <c:pt idx="8">
                    <c:v>50's</c:v>
                  </c:pt>
                  <c:pt idx="9">
                    <c:v>60's</c:v>
                  </c:pt>
                  <c:pt idx="10">
                    <c:v>70+</c:v>
                  </c:pt>
                </c:lvl>
                <c:lvl>
                  <c:pt idx="0">
                    <c:v>2014- Total Faculty 385</c:v>
                  </c:pt>
                  <c:pt idx="6">
                    <c:v>2015- Total Faculty 326</c:v>
                  </c:pt>
                </c:lvl>
              </c:multiLvlStrCache>
            </c:multiLvlStrRef>
          </c:cat>
          <c:val>
            <c:numRef>
              <c:f>'Faculty Age'!$O$47:$Y$47</c:f>
              <c:numCache>
                <c:formatCode>General</c:formatCode>
                <c:ptCount val="11"/>
                <c:pt idx="0">
                  <c:v>29</c:v>
                </c:pt>
                <c:pt idx="1">
                  <c:v>22</c:v>
                </c:pt>
                <c:pt idx="2">
                  <c:v>26</c:v>
                </c:pt>
                <c:pt idx="3">
                  <c:v>12</c:v>
                </c:pt>
                <c:pt idx="4">
                  <c:v>3</c:v>
                </c:pt>
                <c:pt idx="5">
                  <c:v>0</c:v>
                </c:pt>
                <c:pt idx="6">
                  <c:v>33</c:v>
                </c:pt>
                <c:pt idx="7">
                  <c:v>28</c:v>
                </c:pt>
                <c:pt idx="8">
                  <c:v>20</c:v>
                </c:pt>
                <c:pt idx="9">
                  <c:v>10</c:v>
                </c:pt>
                <c:pt idx="10">
                  <c:v>0</c:v>
                </c:pt>
              </c:numCache>
            </c:numRef>
          </c:val>
        </c:ser>
        <c:ser>
          <c:idx val="1"/>
          <c:order val="1"/>
          <c:tx>
            <c:strRef>
              <c:f>'Faculty Age'!$N$48</c:f>
              <c:strCache>
                <c:ptCount val="1"/>
                <c:pt idx="0">
                  <c:v>Full Time</c:v>
                </c:pt>
              </c:strCache>
            </c:strRef>
          </c:tx>
          <c:spPr>
            <a:solidFill>
              <a:schemeClr val="accent2"/>
            </a:solidFill>
            <a:ln>
              <a:noFill/>
            </a:ln>
            <a:effectLst/>
          </c:spPr>
          <c:invertIfNegative val="0"/>
          <c:dLbls>
            <c:dLbl>
              <c:idx val="0"/>
              <c:layout>
                <c:manualLayout>
                  <c:x val="-2.777777777777784E-3"/>
                  <c:y val="-0.18981481481481483"/>
                </c:manualLayout>
              </c:layout>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21759259259259259"/>
                </c:manualLayout>
              </c:layout>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0.29174908421348911"/>
                </c:manualLayout>
              </c:layout>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
                  <c:y val="-0.24074074074074084"/>
                </c:manualLayout>
              </c:layout>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1.1574074074074073E-3"/>
                  <c:y val="-5.4377632150262839E-2"/>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5.5555555555555558E-3"/>
                  <c:y val="-0.17129629629629631"/>
                </c:manualLayout>
              </c:layout>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extLst>
            </c:dLbl>
            <c:dLbl>
              <c:idx val="7"/>
              <c:layout>
                <c:manualLayout>
                  <c:x val="-1.0185067526415994E-16"/>
                  <c:y val="-0.19444444444444445"/>
                </c:manualLayout>
              </c:layout>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extLst>
            </c:dLbl>
            <c:dLbl>
              <c:idx val="8"/>
              <c:layout>
                <c:manualLayout>
                  <c:x val="0"/>
                  <c:y val="-0.21296296296296297"/>
                </c:manualLayout>
              </c:layout>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extLst>
            </c:dLbl>
            <c:dLbl>
              <c:idx val="9"/>
              <c:layout>
                <c:manualLayout>
                  <c:x val="0"/>
                  <c:y val="-0.20370370370370369"/>
                </c:manualLayout>
              </c:layout>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extLst>
            </c:dLbl>
            <c:dLbl>
              <c:idx val="10"/>
              <c:layout>
                <c:manualLayout>
                  <c:x val="0"/>
                  <c:y val="-6.9444444444444531E-2"/>
                </c:manualLayout>
              </c:layout>
              <c:tx>
                <c:rich>
                  <a:bodyPr/>
                  <a:lstStyle/>
                  <a:p>
                    <a:r>
                      <a:rPr lang="en-US"/>
                      <a:t>0.3%</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'Faculty Age'!$O$45:$Y$46</c:f>
              <c:multiLvlStrCache>
                <c:ptCount val="11"/>
                <c:lvl>
                  <c:pt idx="0">
                    <c:v>30's</c:v>
                  </c:pt>
                  <c:pt idx="1">
                    <c:v>40's</c:v>
                  </c:pt>
                  <c:pt idx="2">
                    <c:v>50's</c:v>
                  </c:pt>
                  <c:pt idx="3">
                    <c:v>60's</c:v>
                  </c:pt>
                  <c:pt idx="4">
                    <c:v>70+</c:v>
                  </c:pt>
                  <c:pt idx="6">
                    <c:v>30's</c:v>
                  </c:pt>
                  <c:pt idx="7">
                    <c:v>40's</c:v>
                  </c:pt>
                  <c:pt idx="8">
                    <c:v>50's</c:v>
                  </c:pt>
                  <c:pt idx="9">
                    <c:v>60's</c:v>
                  </c:pt>
                  <c:pt idx="10">
                    <c:v>70+</c:v>
                  </c:pt>
                </c:lvl>
                <c:lvl>
                  <c:pt idx="0">
                    <c:v>2014- Total Faculty 385</c:v>
                  </c:pt>
                  <c:pt idx="6">
                    <c:v>2015- Total Faculty 326</c:v>
                  </c:pt>
                </c:lvl>
              </c:multiLvlStrCache>
            </c:multiLvlStrRef>
          </c:cat>
          <c:val>
            <c:numRef>
              <c:f>'Faculty Age'!$O$48:$Y$48</c:f>
              <c:numCache>
                <c:formatCode>General</c:formatCode>
                <c:ptCount val="11"/>
                <c:pt idx="0">
                  <c:v>53</c:v>
                </c:pt>
                <c:pt idx="1">
                  <c:v>64</c:v>
                </c:pt>
                <c:pt idx="2">
                  <c:v>103</c:v>
                </c:pt>
                <c:pt idx="3">
                  <c:v>73</c:v>
                </c:pt>
                <c:pt idx="4">
                  <c:v>0</c:v>
                </c:pt>
                <c:pt idx="5">
                  <c:v>0</c:v>
                </c:pt>
                <c:pt idx="6">
                  <c:v>48</c:v>
                </c:pt>
                <c:pt idx="7">
                  <c:v>61</c:v>
                </c:pt>
                <c:pt idx="8">
                  <c:v>65</c:v>
                </c:pt>
                <c:pt idx="9">
                  <c:v>60</c:v>
                </c:pt>
                <c:pt idx="10">
                  <c:v>1</c:v>
                </c:pt>
              </c:numCache>
            </c:numRef>
          </c:val>
        </c:ser>
        <c:dLbls>
          <c:showLegendKey val="0"/>
          <c:showVal val="0"/>
          <c:showCatName val="0"/>
          <c:showSerName val="0"/>
          <c:showPercent val="0"/>
          <c:showBubbleSize val="0"/>
        </c:dLbls>
        <c:gapWidth val="150"/>
        <c:overlap val="100"/>
        <c:axId val="-249665520"/>
        <c:axId val="-249664976"/>
      </c:barChart>
      <c:catAx>
        <c:axId val="-24966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9664976"/>
        <c:crosses val="autoZero"/>
        <c:auto val="1"/>
        <c:lblAlgn val="ctr"/>
        <c:lblOffset val="100"/>
        <c:noMultiLvlLbl val="0"/>
      </c:catAx>
      <c:valAx>
        <c:axId val="-249664976"/>
        <c:scaling>
          <c:orientation val="minMax"/>
          <c:max val="125"/>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9665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Over Age 55</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Age'!$A$1,'Faculty Age'!$A$4,'Faculty Age'!$A$7,'Faculty Age'!$A$10,'Faculty Age'!$A$13,'Faculty Age'!$A$16,'Faculty Age'!$A$19)</c:f>
              <c:strCache>
                <c:ptCount val="6"/>
                <c:pt idx="0">
                  <c:v>2008-2009</c:v>
                </c:pt>
                <c:pt idx="1">
                  <c:v>2009-2010</c:v>
                </c:pt>
                <c:pt idx="2">
                  <c:v>2010-2011</c:v>
                </c:pt>
                <c:pt idx="3">
                  <c:v>2011-2012</c:v>
                </c:pt>
                <c:pt idx="4">
                  <c:v>2013-2014</c:v>
                </c:pt>
                <c:pt idx="5">
                  <c:v>2014-2015</c:v>
                </c:pt>
              </c:strCache>
            </c:strRef>
          </c:cat>
          <c:val>
            <c:numRef>
              <c:f>('Faculty Age'!$V$2,'Faculty Age'!$V$5,'Faculty Age'!$V$8,'Faculty Age'!$V$11,'Faculty Age'!$V$14,'Faculty Age'!$V$17,'Faculty Age'!$R$28)</c:f>
              <c:numCache>
                <c:formatCode>General</c:formatCode>
                <c:ptCount val="6"/>
                <c:pt idx="0">
                  <c:v>110</c:v>
                </c:pt>
                <c:pt idx="1">
                  <c:v>152</c:v>
                </c:pt>
                <c:pt idx="2">
                  <c:v>233</c:v>
                </c:pt>
                <c:pt idx="3">
                  <c:v>146</c:v>
                </c:pt>
                <c:pt idx="4">
                  <c:v>217</c:v>
                </c:pt>
                <c:pt idx="5">
                  <c:v>156</c:v>
                </c:pt>
              </c:numCache>
            </c:numRef>
          </c:val>
          <c:smooth val="0"/>
        </c:ser>
        <c:ser>
          <c:idx val="1"/>
          <c:order val="1"/>
          <c:tx>
            <c:v>Retirement in Next 5 Years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Age'!$A$1,'Faculty Age'!$A$4,'Faculty Age'!$A$7,'Faculty Age'!$A$10,'Faculty Age'!$A$13,'Faculty Age'!$A$16,'Faculty Age'!$A$19)</c:f>
              <c:strCache>
                <c:ptCount val="6"/>
                <c:pt idx="0">
                  <c:v>2008-2009</c:v>
                </c:pt>
                <c:pt idx="1">
                  <c:v>2009-2010</c:v>
                </c:pt>
                <c:pt idx="2">
                  <c:v>2010-2011</c:v>
                </c:pt>
                <c:pt idx="3">
                  <c:v>2011-2012</c:v>
                </c:pt>
                <c:pt idx="4">
                  <c:v>2013-2014</c:v>
                </c:pt>
                <c:pt idx="5">
                  <c:v>2014-2015</c:v>
                </c:pt>
              </c:strCache>
            </c:strRef>
          </c:cat>
          <c:val>
            <c:numRef>
              <c:f>('Faculty Retirement'!$V$2,'Faculty Retirement'!$V$5,'Faculty Retirement'!$V$8,'Faculty Retirement'!$V$11,'Faculty Retirement'!$V$14,'Faculty Retirement'!$V$17,'Faculty Retirement'!$I$22)</c:f>
              <c:numCache>
                <c:formatCode>General</c:formatCode>
                <c:ptCount val="6"/>
                <c:pt idx="0">
                  <c:v>47</c:v>
                </c:pt>
                <c:pt idx="1">
                  <c:v>41</c:v>
                </c:pt>
                <c:pt idx="2">
                  <c:v>39</c:v>
                </c:pt>
                <c:pt idx="3">
                  <c:v>42</c:v>
                </c:pt>
                <c:pt idx="4">
                  <c:v>30</c:v>
                </c:pt>
                <c:pt idx="5">
                  <c:v>55</c:v>
                </c:pt>
              </c:numCache>
            </c:numRef>
          </c:val>
          <c:smooth val="0"/>
        </c:ser>
        <c:dLbls>
          <c:showLegendKey val="0"/>
          <c:showVal val="0"/>
          <c:showCatName val="0"/>
          <c:showSerName val="0"/>
          <c:showPercent val="0"/>
          <c:showBubbleSize val="0"/>
        </c:dLbls>
        <c:marker val="1"/>
        <c:smooth val="0"/>
        <c:axId val="-249652464"/>
        <c:axId val="-249659536"/>
      </c:lineChart>
      <c:catAx>
        <c:axId val="-2496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9659536"/>
        <c:crosses val="autoZero"/>
        <c:auto val="1"/>
        <c:lblAlgn val="ctr"/>
        <c:lblOffset val="100"/>
        <c:noMultiLvlLbl val="0"/>
      </c:catAx>
      <c:valAx>
        <c:axId val="-24965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965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'Faculty Need'!$H$28</c:f>
              <c:strCache>
                <c:ptCount val="1"/>
                <c:pt idx="0">
                  <c:v>Masters</c:v>
                </c:pt>
              </c:strCache>
            </c:strRef>
          </c:tx>
          <c:spPr>
            <a:solidFill>
              <a:schemeClr val="accent1"/>
            </a:solidFill>
            <a:ln>
              <a:noFill/>
            </a:ln>
            <a:effectLst/>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Need'!$H$29:$H$33</c:f>
              <c:numCache>
                <c:formatCode>General</c:formatCode>
                <c:ptCount val="5"/>
                <c:pt idx="0">
                  <c:v>5</c:v>
                </c:pt>
                <c:pt idx="1">
                  <c:v>2</c:v>
                </c:pt>
                <c:pt idx="2">
                  <c:v>10</c:v>
                </c:pt>
                <c:pt idx="3">
                  <c:v>0</c:v>
                </c:pt>
                <c:pt idx="4">
                  <c:v>0</c:v>
                </c:pt>
              </c:numCache>
            </c:numRef>
          </c:val>
        </c:ser>
        <c:ser>
          <c:idx val="1"/>
          <c:order val="1"/>
          <c:tx>
            <c:strRef>
              <c:f>'Faculty Need'!$I$28</c:f>
              <c:strCache>
                <c:ptCount val="1"/>
                <c:pt idx="0">
                  <c:v>PhD</c:v>
                </c:pt>
              </c:strCache>
            </c:strRef>
          </c:tx>
          <c:spPr>
            <a:solidFill>
              <a:schemeClr val="accent2"/>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Need'!$I$29:$I$33</c:f>
              <c:numCache>
                <c:formatCode>General</c:formatCode>
                <c:ptCount val="5"/>
                <c:pt idx="0">
                  <c:v>0</c:v>
                </c:pt>
                <c:pt idx="1">
                  <c:v>0</c:v>
                </c:pt>
                <c:pt idx="2">
                  <c:v>10</c:v>
                </c:pt>
                <c:pt idx="3">
                  <c:v>3</c:v>
                </c:pt>
                <c:pt idx="4">
                  <c:v>0</c:v>
                </c:pt>
              </c:numCache>
            </c:numRef>
          </c:val>
        </c:ser>
        <c:ser>
          <c:idx val="2"/>
          <c:order val="2"/>
          <c:tx>
            <c:strRef>
              <c:f>'Faculty Need'!$J$28</c:f>
              <c:strCache>
                <c:ptCount val="1"/>
                <c:pt idx="0">
                  <c:v>DNP</c:v>
                </c:pt>
              </c:strCache>
            </c:strRef>
          </c:tx>
          <c:spPr>
            <a:solidFill>
              <a:schemeClr val="accent3"/>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'Faculty Need'!$G$29:$G$33</c:f>
              <c:strCache>
                <c:ptCount val="5"/>
                <c:pt idx="0">
                  <c:v>LPN</c:v>
                </c:pt>
                <c:pt idx="1">
                  <c:v>ADN</c:v>
                </c:pt>
                <c:pt idx="2">
                  <c:v>BSN</c:v>
                </c:pt>
                <c:pt idx="3">
                  <c:v>Masters</c:v>
                </c:pt>
                <c:pt idx="4">
                  <c:v>DNP</c:v>
                </c:pt>
              </c:strCache>
            </c:strRef>
          </c:cat>
          <c:val>
            <c:numRef>
              <c:f>'Faculty Need'!$J$29:$J$33</c:f>
              <c:numCache>
                <c:formatCode>General</c:formatCode>
                <c:ptCount val="5"/>
                <c:pt idx="0">
                  <c:v>0</c:v>
                </c:pt>
                <c:pt idx="1">
                  <c:v>0</c:v>
                </c:pt>
                <c:pt idx="2">
                  <c:v>4</c:v>
                </c:pt>
                <c:pt idx="3">
                  <c:v>1</c:v>
                </c:pt>
                <c:pt idx="4">
                  <c:v>2</c:v>
                </c:pt>
              </c:numCache>
            </c:numRef>
          </c:val>
        </c:ser>
        <c:dLbls>
          <c:showLegendKey val="0"/>
          <c:showVal val="0"/>
          <c:showCatName val="0"/>
          <c:showSerName val="0"/>
          <c:showPercent val="0"/>
          <c:showBubbleSize val="0"/>
        </c:dLbls>
        <c:gapWidth val="219"/>
        <c:overlap val="-27"/>
        <c:axId val="-249661168"/>
        <c:axId val="-249662800"/>
      </c:barChart>
      <c:catAx>
        <c:axId val="-24966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9662800"/>
        <c:crosses val="autoZero"/>
        <c:auto val="1"/>
        <c:lblAlgn val="ctr"/>
        <c:lblOffset val="100"/>
        <c:noMultiLvlLbl val="0"/>
      </c:catAx>
      <c:valAx>
        <c:axId val="-249662800"/>
        <c:scaling>
          <c:orientation val="minMax"/>
          <c:max val="1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966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Programs'!$A$66:$A$72</c:f>
              <c:strCache>
                <c:ptCount val="6"/>
                <c:pt idx="0">
                  <c:v>2008-2009</c:v>
                </c:pt>
                <c:pt idx="1">
                  <c:v>2009-2010</c:v>
                </c:pt>
                <c:pt idx="2">
                  <c:v>2010-2011</c:v>
                </c:pt>
                <c:pt idx="3">
                  <c:v>2011-2012</c:v>
                </c:pt>
                <c:pt idx="4">
                  <c:v>2013-2014</c:v>
                </c:pt>
                <c:pt idx="5">
                  <c:v>2014-2015</c:v>
                </c:pt>
              </c:strCache>
            </c:strRef>
          </c:cat>
          <c:val>
            <c:numRef>
              <c:f>'ADN Programs'!$P$39:$P$45</c:f>
              <c:numCache>
                <c:formatCode>General</c:formatCode>
                <c:ptCount val="6"/>
                <c:pt idx="0">
                  <c:v>1569</c:v>
                </c:pt>
                <c:pt idx="1">
                  <c:v>2301</c:v>
                </c:pt>
                <c:pt idx="2">
                  <c:v>2188</c:v>
                </c:pt>
                <c:pt idx="3">
                  <c:v>2371</c:v>
                </c:pt>
                <c:pt idx="4">
                  <c:v>2097</c:v>
                </c:pt>
                <c:pt idx="5">
                  <c:v>1923</c:v>
                </c:pt>
              </c:numCache>
            </c:numRef>
          </c:val>
          <c:smooth val="0"/>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1.6747291503980709E-16"/>
                  <c:y val="-3.828862718141710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Programs'!$A$66:$A$72</c:f>
              <c:strCache>
                <c:ptCount val="6"/>
                <c:pt idx="0">
                  <c:v>2008-2009</c:v>
                </c:pt>
                <c:pt idx="1">
                  <c:v>2009-2010</c:v>
                </c:pt>
                <c:pt idx="2">
                  <c:v>2010-2011</c:v>
                </c:pt>
                <c:pt idx="3">
                  <c:v>2011-2012</c:v>
                </c:pt>
                <c:pt idx="4">
                  <c:v>2013-2014</c:v>
                </c:pt>
                <c:pt idx="5">
                  <c:v>2014-2015</c:v>
                </c:pt>
              </c:strCache>
            </c:strRef>
          </c:cat>
          <c:val>
            <c:numRef>
              <c:f>'ADN Programs'!$P$48:$P$54</c:f>
              <c:numCache>
                <c:formatCode>General</c:formatCode>
                <c:ptCount val="6"/>
                <c:pt idx="0">
                  <c:v>868</c:v>
                </c:pt>
                <c:pt idx="1">
                  <c:v>1165</c:v>
                </c:pt>
                <c:pt idx="2">
                  <c:v>1186</c:v>
                </c:pt>
                <c:pt idx="3">
                  <c:v>1049</c:v>
                </c:pt>
                <c:pt idx="4">
                  <c:v>1162</c:v>
                </c:pt>
                <c:pt idx="5">
                  <c:v>1069</c:v>
                </c:pt>
              </c:numCache>
            </c:numRef>
          </c:val>
          <c:smooth val="0"/>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5"/>
              <c:layout>
                <c:manualLayout>
                  <c:x val="-1.6747291503980709E-16"/>
                  <c:y val="4.52501957598565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Programs'!$A$66:$A$72</c:f>
              <c:strCache>
                <c:ptCount val="6"/>
                <c:pt idx="0">
                  <c:v>2008-2009</c:v>
                </c:pt>
                <c:pt idx="1">
                  <c:v>2009-2010</c:v>
                </c:pt>
                <c:pt idx="2">
                  <c:v>2010-2011</c:v>
                </c:pt>
                <c:pt idx="3">
                  <c:v>2011-2012</c:v>
                </c:pt>
                <c:pt idx="4">
                  <c:v>2013-2014</c:v>
                </c:pt>
                <c:pt idx="5">
                  <c:v>2014-2015</c:v>
                </c:pt>
              </c:strCache>
            </c:strRef>
          </c:cat>
          <c:val>
            <c:numRef>
              <c:f>'ADN Programs'!$P$57:$P$63</c:f>
              <c:numCache>
                <c:formatCode>General</c:formatCode>
                <c:ptCount val="6"/>
                <c:pt idx="0">
                  <c:v>765</c:v>
                </c:pt>
                <c:pt idx="1">
                  <c:v>1141</c:v>
                </c:pt>
                <c:pt idx="2">
                  <c:v>982</c:v>
                </c:pt>
                <c:pt idx="3">
                  <c:v>931</c:v>
                </c:pt>
                <c:pt idx="4">
                  <c:v>1231</c:v>
                </c:pt>
                <c:pt idx="5">
                  <c:v>1046</c:v>
                </c:pt>
              </c:numCache>
            </c:numRef>
          </c:val>
          <c:smooth val="0"/>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'ADN Programs'!$A$66:$A$72</c:f>
              <c:strCache>
                <c:ptCount val="6"/>
                <c:pt idx="0">
                  <c:v>2008-2009</c:v>
                </c:pt>
                <c:pt idx="1">
                  <c:v>2009-2010</c:v>
                </c:pt>
                <c:pt idx="2">
                  <c:v>2010-2011</c:v>
                </c:pt>
                <c:pt idx="3">
                  <c:v>2011-2012</c:v>
                </c:pt>
                <c:pt idx="4">
                  <c:v>2013-2014</c:v>
                </c:pt>
                <c:pt idx="5">
                  <c:v>2014-2015</c:v>
                </c:pt>
              </c:strCache>
            </c:strRef>
          </c:cat>
          <c:val>
            <c:numRef>
              <c:f>'ADN Programs'!$P$66:$P$72</c:f>
              <c:numCache>
                <c:formatCode>General</c:formatCode>
                <c:ptCount val="6"/>
                <c:pt idx="0">
                  <c:v>1043</c:v>
                </c:pt>
                <c:pt idx="1">
                  <c:v>1963</c:v>
                </c:pt>
                <c:pt idx="2">
                  <c:v>1856</c:v>
                </c:pt>
                <c:pt idx="3">
                  <c:v>1531</c:v>
                </c:pt>
                <c:pt idx="4">
                  <c:v>1992</c:v>
                </c:pt>
                <c:pt idx="5">
                  <c:v>1704</c:v>
                </c:pt>
              </c:numCache>
            </c:numRef>
          </c:val>
          <c:smooth val="0"/>
        </c:ser>
        <c:dLbls>
          <c:showLegendKey val="0"/>
          <c:showVal val="0"/>
          <c:showCatName val="0"/>
          <c:showSerName val="0"/>
          <c:showPercent val="0"/>
          <c:showBubbleSize val="0"/>
        </c:dLbls>
        <c:marker val="1"/>
        <c:smooth val="0"/>
        <c:axId val="-326908448"/>
        <c:axId val="-326906816"/>
      </c:lineChart>
      <c:catAx>
        <c:axId val="-32690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6906816"/>
        <c:crosses val="autoZero"/>
        <c:auto val="1"/>
        <c:lblAlgn val="ctr"/>
        <c:lblOffset val="100"/>
        <c:noMultiLvlLbl val="0"/>
      </c:catAx>
      <c:valAx>
        <c:axId val="-326906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690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Programs'!$A$30:$A$35</c:f>
              <c:strCache>
                <c:ptCount val="5"/>
                <c:pt idx="0">
                  <c:v>2008-2009</c:v>
                </c:pt>
                <c:pt idx="1">
                  <c:v>2009-2010</c:v>
                </c:pt>
                <c:pt idx="2">
                  <c:v>2010-2011</c:v>
                </c:pt>
                <c:pt idx="3">
                  <c:v>2011-2012</c:v>
                </c:pt>
                <c:pt idx="4">
                  <c:v>2013-2014</c:v>
                </c:pt>
              </c:strCache>
            </c:strRef>
          </c:cat>
          <c:val>
            <c:numRef>
              <c:f>'BSN Programs'!$N$3:$N$8</c:f>
              <c:numCache>
                <c:formatCode>General</c:formatCode>
                <c:ptCount val="5"/>
                <c:pt idx="0">
                  <c:v>1174</c:v>
                </c:pt>
                <c:pt idx="1">
                  <c:v>1219</c:v>
                </c:pt>
                <c:pt idx="2">
                  <c:v>1403</c:v>
                </c:pt>
                <c:pt idx="3">
                  <c:v>1542</c:v>
                </c:pt>
                <c:pt idx="4">
                  <c:v>1935</c:v>
                </c:pt>
              </c:numCache>
            </c:numRef>
          </c:val>
          <c:smooth val="0"/>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Programs'!$A$30:$A$35</c:f>
              <c:strCache>
                <c:ptCount val="5"/>
                <c:pt idx="0">
                  <c:v>2008-2009</c:v>
                </c:pt>
                <c:pt idx="1">
                  <c:v>2009-2010</c:v>
                </c:pt>
                <c:pt idx="2">
                  <c:v>2010-2011</c:v>
                </c:pt>
                <c:pt idx="3">
                  <c:v>2011-2012</c:v>
                </c:pt>
                <c:pt idx="4">
                  <c:v>2013-2014</c:v>
                </c:pt>
              </c:strCache>
            </c:strRef>
          </c:cat>
          <c:val>
            <c:numRef>
              <c:f>'BSN Programs'!$N$12:$N$17</c:f>
              <c:numCache>
                <c:formatCode>General</c:formatCode>
                <c:ptCount val="5"/>
                <c:pt idx="0">
                  <c:v>680</c:v>
                </c:pt>
                <c:pt idx="1">
                  <c:v>856</c:v>
                </c:pt>
                <c:pt idx="2">
                  <c:v>986</c:v>
                </c:pt>
                <c:pt idx="3">
                  <c:v>1187</c:v>
                </c:pt>
                <c:pt idx="4">
                  <c:v>1260</c:v>
                </c:pt>
              </c:numCache>
            </c:numRef>
          </c:val>
          <c:smooth val="0"/>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Programs'!$A$30:$A$35</c:f>
              <c:strCache>
                <c:ptCount val="5"/>
                <c:pt idx="0">
                  <c:v>2008-2009</c:v>
                </c:pt>
                <c:pt idx="1">
                  <c:v>2009-2010</c:v>
                </c:pt>
                <c:pt idx="2">
                  <c:v>2010-2011</c:v>
                </c:pt>
                <c:pt idx="3">
                  <c:v>2011-2012</c:v>
                </c:pt>
                <c:pt idx="4">
                  <c:v>2013-2014</c:v>
                </c:pt>
              </c:strCache>
            </c:strRef>
          </c:cat>
          <c:val>
            <c:numRef>
              <c:f>'BSN Programs'!$N$21:$N$26</c:f>
              <c:numCache>
                <c:formatCode>General</c:formatCode>
                <c:ptCount val="5"/>
                <c:pt idx="0">
                  <c:v>675</c:v>
                </c:pt>
                <c:pt idx="1">
                  <c:v>650</c:v>
                </c:pt>
                <c:pt idx="2">
                  <c:v>737</c:v>
                </c:pt>
                <c:pt idx="3">
                  <c:v>760</c:v>
                </c:pt>
                <c:pt idx="4">
                  <c:v>966</c:v>
                </c:pt>
              </c:numCache>
            </c:numRef>
          </c:val>
          <c:smooth val="0"/>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'BSN Programs'!$A$30:$A$35</c:f>
              <c:strCache>
                <c:ptCount val="5"/>
                <c:pt idx="0">
                  <c:v>2008-2009</c:v>
                </c:pt>
                <c:pt idx="1">
                  <c:v>2009-2010</c:v>
                </c:pt>
                <c:pt idx="2">
                  <c:v>2010-2011</c:v>
                </c:pt>
                <c:pt idx="3">
                  <c:v>2011-2012</c:v>
                </c:pt>
                <c:pt idx="4">
                  <c:v>2013-2014</c:v>
                </c:pt>
              </c:strCache>
            </c:strRef>
          </c:cat>
          <c:val>
            <c:numRef>
              <c:f>'BSN Programs'!$N$30:$N$35</c:f>
              <c:numCache>
                <c:formatCode>General</c:formatCode>
                <c:ptCount val="5"/>
                <c:pt idx="0">
                  <c:v>1093</c:v>
                </c:pt>
                <c:pt idx="1">
                  <c:v>1466</c:v>
                </c:pt>
                <c:pt idx="2">
                  <c:v>1564</c:v>
                </c:pt>
                <c:pt idx="3">
                  <c:v>2260</c:v>
                </c:pt>
                <c:pt idx="4">
                  <c:v>2174</c:v>
                </c:pt>
              </c:numCache>
            </c:numRef>
          </c:val>
          <c:smooth val="0"/>
        </c:ser>
        <c:dLbls>
          <c:showLegendKey val="0"/>
          <c:showVal val="0"/>
          <c:showCatName val="0"/>
          <c:showSerName val="0"/>
          <c:showPercent val="0"/>
          <c:showBubbleSize val="0"/>
        </c:dLbls>
        <c:marker val="1"/>
        <c:smooth val="0"/>
        <c:axId val="-408348512"/>
        <c:axId val="-408359392"/>
      </c:lineChart>
      <c:catAx>
        <c:axId val="-40834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8359392"/>
        <c:crosses val="autoZero"/>
        <c:auto val="1"/>
        <c:lblAlgn val="ctr"/>
        <c:lblOffset val="100"/>
        <c:noMultiLvlLbl val="0"/>
      </c:catAx>
      <c:valAx>
        <c:axId val="-408359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834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Programs'!$A$4:$A$9</c:f>
              <c:strCache>
                <c:ptCount val="6"/>
                <c:pt idx="0">
                  <c:v>2008-2009</c:v>
                </c:pt>
                <c:pt idx="1">
                  <c:v>2009-2010</c:v>
                </c:pt>
                <c:pt idx="2">
                  <c:v>2010-2011</c:v>
                </c:pt>
                <c:pt idx="3">
                  <c:v>2011-2012</c:v>
                </c:pt>
                <c:pt idx="4">
                  <c:v>2013-2014</c:v>
                </c:pt>
                <c:pt idx="5">
                  <c:v>2014-2015</c:v>
                </c:pt>
              </c:strCache>
            </c:strRef>
          </c:cat>
          <c:val>
            <c:numRef>
              <c:f>'Masters Programs'!$H$4:$H$9</c:f>
              <c:numCache>
                <c:formatCode>General</c:formatCode>
                <c:ptCount val="6"/>
                <c:pt idx="0">
                  <c:v>323</c:v>
                </c:pt>
                <c:pt idx="1">
                  <c:v>323</c:v>
                </c:pt>
                <c:pt idx="2">
                  <c:v>229</c:v>
                </c:pt>
                <c:pt idx="3">
                  <c:v>210</c:v>
                </c:pt>
                <c:pt idx="4">
                  <c:v>286</c:v>
                </c:pt>
                <c:pt idx="5">
                  <c:v>289</c:v>
                </c:pt>
              </c:numCache>
            </c:numRef>
          </c:val>
          <c:smooth val="0"/>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Programs'!$A$4:$A$9</c:f>
              <c:strCache>
                <c:ptCount val="6"/>
                <c:pt idx="0">
                  <c:v>2008-2009</c:v>
                </c:pt>
                <c:pt idx="1">
                  <c:v>2009-2010</c:v>
                </c:pt>
                <c:pt idx="2">
                  <c:v>2010-2011</c:v>
                </c:pt>
                <c:pt idx="3">
                  <c:v>2011-2012</c:v>
                </c:pt>
                <c:pt idx="4">
                  <c:v>2013-2014</c:v>
                </c:pt>
                <c:pt idx="5">
                  <c:v>2014-2015</c:v>
                </c:pt>
              </c:strCache>
            </c:strRef>
          </c:cat>
          <c:val>
            <c:numRef>
              <c:f>'Masters Programs'!$H$13:$H$18</c:f>
              <c:numCache>
                <c:formatCode>General</c:formatCode>
                <c:ptCount val="6"/>
                <c:pt idx="0">
                  <c:v>147</c:v>
                </c:pt>
                <c:pt idx="1">
                  <c:v>120</c:v>
                </c:pt>
                <c:pt idx="2">
                  <c:v>139</c:v>
                </c:pt>
                <c:pt idx="3">
                  <c:v>126</c:v>
                </c:pt>
                <c:pt idx="4">
                  <c:v>248</c:v>
                </c:pt>
                <c:pt idx="5">
                  <c:v>211</c:v>
                </c:pt>
              </c:numCache>
            </c:numRef>
          </c:val>
          <c:smooth val="0"/>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Programs'!$A$4:$A$9</c:f>
              <c:strCache>
                <c:ptCount val="6"/>
                <c:pt idx="0">
                  <c:v>2008-2009</c:v>
                </c:pt>
                <c:pt idx="1">
                  <c:v>2009-2010</c:v>
                </c:pt>
                <c:pt idx="2">
                  <c:v>2010-2011</c:v>
                </c:pt>
                <c:pt idx="3">
                  <c:v>2011-2012</c:v>
                </c:pt>
                <c:pt idx="4">
                  <c:v>2013-2014</c:v>
                </c:pt>
                <c:pt idx="5">
                  <c:v>2014-2015</c:v>
                </c:pt>
              </c:strCache>
            </c:strRef>
          </c:cat>
          <c:val>
            <c:numRef>
              <c:f>'Masters Programs'!$H$22:$H$27</c:f>
              <c:numCache>
                <c:formatCode>General</c:formatCode>
                <c:ptCount val="6"/>
                <c:pt idx="0">
                  <c:v>165</c:v>
                </c:pt>
                <c:pt idx="1">
                  <c:v>115</c:v>
                </c:pt>
                <c:pt idx="2">
                  <c:v>112</c:v>
                </c:pt>
                <c:pt idx="3">
                  <c:v>99</c:v>
                </c:pt>
                <c:pt idx="4">
                  <c:v>125</c:v>
                </c:pt>
                <c:pt idx="5">
                  <c:v>154</c:v>
                </c:pt>
              </c:numCache>
            </c:numRef>
          </c:val>
          <c:smooth val="0"/>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'Masters Programs'!$A$4:$A$9</c:f>
              <c:strCache>
                <c:ptCount val="6"/>
                <c:pt idx="0">
                  <c:v>2008-2009</c:v>
                </c:pt>
                <c:pt idx="1">
                  <c:v>2009-2010</c:v>
                </c:pt>
                <c:pt idx="2">
                  <c:v>2010-2011</c:v>
                </c:pt>
                <c:pt idx="3">
                  <c:v>2011-2012</c:v>
                </c:pt>
                <c:pt idx="4">
                  <c:v>2013-2014</c:v>
                </c:pt>
                <c:pt idx="5">
                  <c:v>2014-2015</c:v>
                </c:pt>
              </c:strCache>
            </c:strRef>
          </c:cat>
          <c:val>
            <c:numRef>
              <c:f>'Masters Programs'!$H$31:$H$36</c:f>
              <c:numCache>
                <c:formatCode>General</c:formatCode>
                <c:ptCount val="6"/>
                <c:pt idx="0">
                  <c:v>322</c:v>
                </c:pt>
                <c:pt idx="1">
                  <c:v>226</c:v>
                </c:pt>
                <c:pt idx="2">
                  <c:v>233</c:v>
                </c:pt>
                <c:pt idx="3">
                  <c:v>226</c:v>
                </c:pt>
                <c:pt idx="4">
                  <c:v>473</c:v>
                </c:pt>
                <c:pt idx="5">
                  <c:v>332</c:v>
                </c:pt>
              </c:numCache>
            </c:numRef>
          </c:val>
          <c:smooth val="0"/>
        </c:ser>
        <c:dLbls>
          <c:showLegendKey val="0"/>
          <c:showVal val="0"/>
          <c:showCatName val="0"/>
          <c:showSerName val="0"/>
          <c:showPercent val="0"/>
          <c:showBubbleSize val="0"/>
        </c:dLbls>
        <c:marker val="1"/>
        <c:smooth val="0"/>
        <c:axId val="-408357216"/>
        <c:axId val="-422010720"/>
      </c:lineChart>
      <c:catAx>
        <c:axId val="-40835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2010720"/>
        <c:crosses val="autoZero"/>
        <c:auto val="1"/>
        <c:lblAlgn val="ctr"/>
        <c:lblOffset val="100"/>
        <c:noMultiLvlLbl val="0"/>
      </c:catAx>
      <c:valAx>
        <c:axId val="-422010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835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DNP!$A$13:$A$18</c:f>
              <c:strCache>
                <c:ptCount val="6"/>
                <c:pt idx="0">
                  <c:v>2008-2009</c:v>
                </c:pt>
                <c:pt idx="1">
                  <c:v>2009-2010</c:v>
                </c:pt>
                <c:pt idx="2">
                  <c:v>2010-2011</c:v>
                </c:pt>
                <c:pt idx="3">
                  <c:v>2011-2012</c:v>
                </c:pt>
                <c:pt idx="4">
                  <c:v>2013-2014</c:v>
                </c:pt>
                <c:pt idx="5">
                  <c:v>2014-2015</c:v>
                </c:pt>
              </c:strCache>
            </c:strRef>
          </c:cat>
          <c:val>
            <c:numRef>
              <c:f>DNP!$E$4:$E$9</c:f>
              <c:numCache>
                <c:formatCode>General</c:formatCode>
                <c:ptCount val="6"/>
                <c:pt idx="0">
                  <c:v>86</c:v>
                </c:pt>
                <c:pt idx="1">
                  <c:v>165</c:v>
                </c:pt>
                <c:pt idx="2">
                  <c:v>141</c:v>
                </c:pt>
                <c:pt idx="3">
                  <c:v>168</c:v>
                </c:pt>
                <c:pt idx="4">
                  <c:v>300</c:v>
                </c:pt>
                <c:pt idx="5">
                  <c:v>185</c:v>
                </c:pt>
              </c:numCache>
            </c:numRef>
          </c:val>
          <c:smooth val="0"/>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DNP!$A$13:$A$18</c:f>
              <c:strCache>
                <c:ptCount val="6"/>
                <c:pt idx="0">
                  <c:v>2008-2009</c:v>
                </c:pt>
                <c:pt idx="1">
                  <c:v>2009-2010</c:v>
                </c:pt>
                <c:pt idx="2">
                  <c:v>2010-2011</c:v>
                </c:pt>
                <c:pt idx="3">
                  <c:v>2011-2012</c:v>
                </c:pt>
                <c:pt idx="4">
                  <c:v>2013-2014</c:v>
                </c:pt>
                <c:pt idx="5">
                  <c:v>2014-2015</c:v>
                </c:pt>
              </c:strCache>
            </c:strRef>
          </c:cat>
          <c:val>
            <c:numRef>
              <c:f>DNP!$E$13:$E$18</c:f>
              <c:numCache>
                <c:formatCode>General</c:formatCode>
                <c:ptCount val="6"/>
                <c:pt idx="0">
                  <c:v>63</c:v>
                </c:pt>
                <c:pt idx="1">
                  <c:v>106</c:v>
                </c:pt>
                <c:pt idx="2">
                  <c:v>109</c:v>
                </c:pt>
                <c:pt idx="3">
                  <c:v>80</c:v>
                </c:pt>
                <c:pt idx="4">
                  <c:v>194</c:v>
                </c:pt>
                <c:pt idx="5">
                  <c:v>121</c:v>
                </c:pt>
              </c:numCache>
            </c:numRef>
          </c:val>
          <c:smooth val="0"/>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DNP!$A$13:$A$18</c:f>
              <c:strCache>
                <c:ptCount val="6"/>
                <c:pt idx="0">
                  <c:v>2008-2009</c:v>
                </c:pt>
                <c:pt idx="1">
                  <c:v>2009-2010</c:v>
                </c:pt>
                <c:pt idx="2">
                  <c:v>2010-2011</c:v>
                </c:pt>
                <c:pt idx="3">
                  <c:v>2011-2012</c:v>
                </c:pt>
                <c:pt idx="4">
                  <c:v>2013-2014</c:v>
                </c:pt>
                <c:pt idx="5">
                  <c:v>2014-2015</c:v>
                </c:pt>
              </c:strCache>
            </c:strRef>
          </c:cat>
          <c:val>
            <c:numRef>
              <c:f>DNP!$E$22:$E$27</c:f>
              <c:numCache>
                <c:formatCode>General</c:formatCode>
                <c:ptCount val="6"/>
                <c:pt idx="0">
                  <c:v>37</c:v>
                </c:pt>
                <c:pt idx="1">
                  <c:v>37</c:v>
                </c:pt>
                <c:pt idx="2">
                  <c:v>87</c:v>
                </c:pt>
                <c:pt idx="3">
                  <c:v>50</c:v>
                </c:pt>
                <c:pt idx="4">
                  <c:v>148</c:v>
                </c:pt>
                <c:pt idx="5">
                  <c:v>68</c:v>
                </c:pt>
              </c:numCache>
            </c:numRef>
          </c:val>
          <c:smooth val="0"/>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DNP!$A$13:$A$18</c:f>
              <c:strCache>
                <c:ptCount val="6"/>
                <c:pt idx="0">
                  <c:v>2008-2009</c:v>
                </c:pt>
                <c:pt idx="1">
                  <c:v>2009-2010</c:v>
                </c:pt>
                <c:pt idx="2">
                  <c:v>2010-2011</c:v>
                </c:pt>
                <c:pt idx="3">
                  <c:v>2011-2012</c:v>
                </c:pt>
                <c:pt idx="4">
                  <c:v>2013-2014</c:v>
                </c:pt>
                <c:pt idx="5">
                  <c:v>2014-2015</c:v>
                </c:pt>
              </c:strCache>
            </c:strRef>
          </c:cat>
          <c:val>
            <c:numRef>
              <c:f>DNP!$E$31:$E$36</c:f>
              <c:numCache>
                <c:formatCode>General</c:formatCode>
                <c:ptCount val="6"/>
                <c:pt idx="0">
                  <c:v>199</c:v>
                </c:pt>
                <c:pt idx="1">
                  <c:v>260</c:v>
                </c:pt>
                <c:pt idx="2">
                  <c:v>187</c:v>
                </c:pt>
                <c:pt idx="3">
                  <c:v>216</c:v>
                </c:pt>
                <c:pt idx="4">
                  <c:v>209</c:v>
                </c:pt>
                <c:pt idx="5">
                  <c:v>259</c:v>
                </c:pt>
              </c:numCache>
            </c:numRef>
          </c:val>
          <c:smooth val="0"/>
        </c:ser>
        <c:dLbls>
          <c:showLegendKey val="0"/>
          <c:showVal val="0"/>
          <c:showCatName val="0"/>
          <c:showSerName val="0"/>
          <c:showPercent val="0"/>
          <c:showBubbleSize val="0"/>
        </c:dLbls>
        <c:marker val="1"/>
        <c:smooth val="0"/>
        <c:axId val="-313950592"/>
        <c:axId val="-313936992"/>
      </c:lineChart>
      <c:catAx>
        <c:axId val="-31395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3936992"/>
        <c:crosses val="autoZero"/>
        <c:auto val="1"/>
        <c:lblAlgn val="ctr"/>
        <c:lblOffset val="100"/>
        <c:noMultiLvlLbl val="0"/>
      </c:catAx>
      <c:valAx>
        <c:axId val="-313936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395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Qualified Applicants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PhD!$A$31:$A$36</c:f>
              <c:strCache>
                <c:ptCount val="6"/>
                <c:pt idx="0">
                  <c:v>2008-2009</c:v>
                </c:pt>
                <c:pt idx="1">
                  <c:v>2009-2010</c:v>
                </c:pt>
                <c:pt idx="2">
                  <c:v>2010-2011</c:v>
                </c:pt>
                <c:pt idx="3">
                  <c:v>2011-2012</c:v>
                </c:pt>
                <c:pt idx="4">
                  <c:v>2013-2014</c:v>
                </c:pt>
                <c:pt idx="5">
                  <c:v>2014-2015</c:v>
                </c:pt>
              </c:strCache>
            </c:strRef>
          </c:cat>
          <c:val>
            <c:numRef>
              <c:f>PhD!$D$4:$D$9</c:f>
              <c:numCache>
                <c:formatCode>General</c:formatCode>
                <c:ptCount val="6"/>
                <c:pt idx="0">
                  <c:v>30</c:v>
                </c:pt>
                <c:pt idx="1">
                  <c:v>23</c:v>
                </c:pt>
                <c:pt idx="2">
                  <c:v>16</c:v>
                </c:pt>
                <c:pt idx="3">
                  <c:v>11</c:v>
                </c:pt>
                <c:pt idx="4">
                  <c:v>49</c:v>
                </c:pt>
                <c:pt idx="5">
                  <c:v>10</c:v>
                </c:pt>
              </c:numCache>
            </c:numRef>
          </c:val>
          <c:smooth val="0"/>
        </c:ser>
        <c:ser>
          <c:idx val="1"/>
          <c:order val="1"/>
          <c:tx>
            <c:v>Accepted Students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5"/>
              <c:layout>
                <c:manualLayout>
                  <c:x val="-1.1530539268794938E-3"/>
                  <c:y val="2.9981989344697157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PhD!$A$31:$A$36</c:f>
              <c:strCache>
                <c:ptCount val="6"/>
                <c:pt idx="0">
                  <c:v>2008-2009</c:v>
                </c:pt>
                <c:pt idx="1">
                  <c:v>2009-2010</c:v>
                </c:pt>
                <c:pt idx="2">
                  <c:v>2010-2011</c:v>
                </c:pt>
                <c:pt idx="3">
                  <c:v>2011-2012</c:v>
                </c:pt>
                <c:pt idx="4">
                  <c:v>2013-2014</c:v>
                </c:pt>
                <c:pt idx="5">
                  <c:v>2014-2015</c:v>
                </c:pt>
              </c:strCache>
            </c:strRef>
          </c:cat>
          <c:val>
            <c:numRef>
              <c:f>PhD!$D$13:$D$18</c:f>
              <c:numCache>
                <c:formatCode>General</c:formatCode>
                <c:ptCount val="6"/>
                <c:pt idx="0">
                  <c:v>23</c:v>
                </c:pt>
                <c:pt idx="1">
                  <c:v>18</c:v>
                </c:pt>
                <c:pt idx="2">
                  <c:v>16</c:v>
                </c:pt>
                <c:pt idx="3">
                  <c:v>4</c:v>
                </c:pt>
                <c:pt idx="4">
                  <c:v>34</c:v>
                </c:pt>
                <c:pt idx="5">
                  <c:v>7</c:v>
                </c:pt>
              </c:numCache>
            </c:numRef>
          </c:val>
          <c:smooth val="0"/>
        </c:ser>
        <c:ser>
          <c:idx val="2"/>
          <c:order val="2"/>
          <c:tx>
            <c:v>Graduates</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PhD!$A$31:$A$36</c:f>
              <c:strCache>
                <c:ptCount val="6"/>
                <c:pt idx="0">
                  <c:v>2008-2009</c:v>
                </c:pt>
                <c:pt idx="1">
                  <c:v>2009-2010</c:v>
                </c:pt>
                <c:pt idx="2">
                  <c:v>2010-2011</c:v>
                </c:pt>
                <c:pt idx="3">
                  <c:v>2011-2012</c:v>
                </c:pt>
                <c:pt idx="4">
                  <c:v>2013-2014</c:v>
                </c:pt>
                <c:pt idx="5">
                  <c:v>2014-2015</c:v>
                </c:pt>
              </c:strCache>
            </c:strRef>
          </c:cat>
          <c:val>
            <c:numRef>
              <c:f>PhD!$D$22:$D$27</c:f>
              <c:numCache>
                <c:formatCode>General</c:formatCode>
                <c:ptCount val="6"/>
                <c:pt idx="0">
                  <c:v>9</c:v>
                </c:pt>
                <c:pt idx="1">
                  <c:v>5</c:v>
                </c:pt>
                <c:pt idx="2">
                  <c:v>0</c:v>
                </c:pt>
                <c:pt idx="3">
                  <c:v>3</c:v>
                </c:pt>
                <c:pt idx="4">
                  <c:v>23</c:v>
                </c:pt>
                <c:pt idx="5">
                  <c:v>17</c:v>
                </c:pt>
              </c:numCache>
            </c:numRef>
          </c:val>
          <c:smooth val="0"/>
        </c:ser>
        <c:ser>
          <c:idx val="3"/>
          <c:order val="3"/>
          <c:tx>
            <c:v>Annual Enrollment</c:v>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PhD!$A$31:$A$36</c:f>
              <c:strCache>
                <c:ptCount val="6"/>
                <c:pt idx="0">
                  <c:v>2008-2009</c:v>
                </c:pt>
                <c:pt idx="1">
                  <c:v>2009-2010</c:v>
                </c:pt>
                <c:pt idx="2">
                  <c:v>2010-2011</c:v>
                </c:pt>
                <c:pt idx="3">
                  <c:v>2011-2012</c:v>
                </c:pt>
                <c:pt idx="4">
                  <c:v>2013-2014</c:v>
                </c:pt>
                <c:pt idx="5">
                  <c:v>2014-2015</c:v>
                </c:pt>
              </c:strCache>
            </c:strRef>
          </c:cat>
          <c:val>
            <c:numRef>
              <c:f>PhD!$D$31:$D$36</c:f>
              <c:numCache>
                <c:formatCode>General</c:formatCode>
                <c:ptCount val="6"/>
                <c:pt idx="0">
                  <c:v>69</c:v>
                </c:pt>
                <c:pt idx="1">
                  <c:v>81</c:v>
                </c:pt>
                <c:pt idx="2">
                  <c:v>65</c:v>
                </c:pt>
                <c:pt idx="3">
                  <c:v>63</c:v>
                </c:pt>
                <c:pt idx="4">
                  <c:v>96</c:v>
                </c:pt>
                <c:pt idx="5">
                  <c:v>42</c:v>
                </c:pt>
              </c:numCache>
            </c:numRef>
          </c:val>
          <c:smooth val="0"/>
        </c:ser>
        <c:dLbls>
          <c:showLegendKey val="0"/>
          <c:showVal val="0"/>
          <c:showCatName val="0"/>
          <c:showSerName val="0"/>
          <c:showPercent val="0"/>
          <c:showBubbleSize val="0"/>
        </c:dLbls>
        <c:marker val="1"/>
        <c:smooth val="0"/>
        <c:axId val="-313950048"/>
        <c:axId val="-313948960"/>
      </c:lineChart>
      <c:catAx>
        <c:axId val="-31395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3948960"/>
        <c:crosses val="autoZero"/>
        <c:auto val="1"/>
        <c:lblAlgn val="ctr"/>
        <c:lblOffset val="100"/>
        <c:noMultiLvlLbl val="0"/>
      </c:catAx>
      <c:valAx>
        <c:axId val="-313948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395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'Student Diversity 2'!$K$28</c:f>
              <c:strCache>
                <c:ptCount val="1"/>
                <c:pt idx="0">
                  <c:v>Caucasian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'Student Diversity 2'!$L$26:$X$27</c:f>
              <c:multiLvlStrCache>
                <c:ptCount val="13"/>
                <c:lvl>
                  <c:pt idx="0">
                    <c:v>LPN</c:v>
                  </c:pt>
                  <c:pt idx="1">
                    <c:v>ADN</c:v>
                  </c:pt>
                  <c:pt idx="2">
                    <c:v>BSN</c:v>
                  </c:pt>
                  <c:pt idx="3">
                    <c:v>MSN</c:v>
                  </c:pt>
                  <c:pt idx="4">
                    <c:v>DNP</c:v>
                  </c:pt>
                  <c:pt idx="5">
                    <c:v>PhD</c:v>
                  </c:pt>
                  <c:pt idx="7">
                    <c:v>LPN</c:v>
                  </c:pt>
                  <c:pt idx="8">
                    <c:v>ADN</c:v>
                  </c:pt>
                  <c:pt idx="9">
                    <c:v>BSN</c:v>
                  </c:pt>
                  <c:pt idx="10">
                    <c:v>MSN</c:v>
                  </c:pt>
                  <c:pt idx="11">
                    <c:v>DNP</c:v>
                  </c:pt>
                  <c:pt idx="12">
                    <c:v>PhD</c:v>
                  </c:pt>
                </c:lvl>
                <c:lvl>
                  <c:pt idx="0">
                    <c:v>2014</c:v>
                  </c:pt>
                  <c:pt idx="7">
                    <c:v>2015</c:v>
                  </c:pt>
                </c:lvl>
              </c:multiLvlStrCache>
            </c:multiLvlStrRef>
          </c:cat>
          <c:val>
            <c:numRef>
              <c:f>'Student Diversity 2'!$L$28:$X$28</c:f>
              <c:numCache>
                <c:formatCode>0%</c:formatCode>
                <c:ptCount val="13"/>
                <c:pt idx="0">
                  <c:v>0.93791574279379153</c:v>
                </c:pt>
                <c:pt idx="1">
                  <c:v>0.90075290896646132</c:v>
                </c:pt>
                <c:pt idx="2">
                  <c:v>0.94376528117359415</c:v>
                </c:pt>
                <c:pt idx="3">
                  <c:v>0.954337899543379</c:v>
                </c:pt>
                <c:pt idx="4">
                  <c:v>1</c:v>
                </c:pt>
                <c:pt idx="5">
                  <c:v>1</c:v>
                </c:pt>
                <c:pt idx="7">
                  <c:v>0.89805825242718451</c:v>
                </c:pt>
                <c:pt idx="8">
                  <c:v>0.93587360594795543</c:v>
                </c:pt>
                <c:pt idx="9">
                  <c:v>0.90745135263407684</c:v>
                </c:pt>
                <c:pt idx="10">
                  <c:v>0.8297213622291022</c:v>
                </c:pt>
                <c:pt idx="11">
                  <c:v>0.8359375</c:v>
                </c:pt>
                <c:pt idx="12">
                  <c:v>0.73809523809523814</c:v>
                </c:pt>
              </c:numCache>
            </c:numRef>
          </c:val>
        </c:ser>
        <c:ser>
          <c:idx val="1"/>
          <c:order val="1"/>
          <c:tx>
            <c:strRef>
              <c:f>'Student Diversity 2'!$K$29</c:f>
              <c:strCache>
                <c:ptCount val="1"/>
                <c:pt idx="0">
                  <c:v>Not Caucasian</c:v>
                </c:pt>
              </c:strCache>
            </c:strRef>
          </c:tx>
          <c:spPr>
            <a:solidFill>
              <a:schemeClr val="accent2"/>
            </a:solidFill>
            <a:ln>
              <a:noFill/>
            </a:ln>
            <a:effectLst/>
          </c:spPr>
          <c:invertIfNegative val="0"/>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'Student Diversity 2'!$L$26:$X$27</c:f>
              <c:multiLvlStrCache>
                <c:ptCount val="13"/>
                <c:lvl>
                  <c:pt idx="0">
                    <c:v>LPN</c:v>
                  </c:pt>
                  <c:pt idx="1">
                    <c:v>ADN</c:v>
                  </c:pt>
                  <c:pt idx="2">
                    <c:v>BSN</c:v>
                  </c:pt>
                  <c:pt idx="3">
                    <c:v>MSN</c:v>
                  </c:pt>
                  <c:pt idx="4">
                    <c:v>DNP</c:v>
                  </c:pt>
                  <c:pt idx="5">
                    <c:v>PhD</c:v>
                  </c:pt>
                  <c:pt idx="7">
                    <c:v>LPN</c:v>
                  </c:pt>
                  <c:pt idx="8">
                    <c:v>ADN</c:v>
                  </c:pt>
                  <c:pt idx="9">
                    <c:v>BSN</c:v>
                  </c:pt>
                  <c:pt idx="10">
                    <c:v>MSN</c:v>
                  </c:pt>
                  <c:pt idx="11">
                    <c:v>DNP</c:v>
                  </c:pt>
                  <c:pt idx="12">
                    <c:v>PhD</c:v>
                  </c:pt>
                </c:lvl>
                <c:lvl>
                  <c:pt idx="0">
                    <c:v>2014</c:v>
                  </c:pt>
                  <c:pt idx="7">
                    <c:v>2015</c:v>
                  </c:pt>
                </c:lvl>
              </c:multiLvlStrCache>
            </c:multiLvlStrRef>
          </c:cat>
          <c:val>
            <c:numRef>
              <c:f>'Student Diversity 2'!$L$29:$X$29</c:f>
              <c:numCache>
                <c:formatCode>0%</c:formatCode>
                <c:ptCount val="13"/>
                <c:pt idx="0">
                  <c:v>6.2084257206208471E-2</c:v>
                </c:pt>
                <c:pt idx="1">
                  <c:v>9.9247091033538681E-2</c:v>
                </c:pt>
                <c:pt idx="2">
                  <c:v>5.623471882640585E-2</c:v>
                </c:pt>
                <c:pt idx="3">
                  <c:v>4.5662100456621002E-2</c:v>
                </c:pt>
                <c:pt idx="4">
                  <c:v>0</c:v>
                </c:pt>
                <c:pt idx="5">
                  <c:v>0</c:v>
                </c:pt>
                <c:pt idx="7">
                  <c:v>0.10194174757281549</c:v>
                </c:pt>
                <c:pt idx="8">
                  <c:v>6.4126394052044566E-2</c:v>
                </c:pt>
                <c:pt idx="9">
                  <c:v>9.2548647365923165E-2</c:v>
                </c:pt>
                <c:pt idx="10">
                  <c:v>0.1702786377708978</c:v>
                </c:pt>
                <c:pt idx="11">
                  <c:v>0.1640625</c:v>
                </c:pt>
                <c:pt idx="12">
                  <c:v>0.26190476190476186</c:v>
                </c:pt>
              </c:numCache>
            </c:numRef>
          </c:val>
        </c:ser>
        <c:ser>
          <c:idx val="2"/>
          <c:order val="2"/>
          <c:tx>
            <c:strRef>
              <c:f>'Student Diversity 2'!$K$30</c:f>
              <c:strCache>
                <c:ptCount val="1"/>
                <c:pt idx="0">
                  <c:v>Hispanic</c:v>
                </c:pt>
              </c:strCache>
            </c:strRef>
          </c:tx>
          <c:spPr>
            <a:solidFill>
              <a:schemeClr val="accent3"/>
            </a:solidFill>
            <a:ln>
              <a:noFill/>
            </a:ln>
            <a:effectLst/>
          </c:spPr>
          <c:invertIfNegative val="0"/>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1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'Student Diversity 2'!$L$26:$X$27</c:f>
              <c:multiLvlStrCache>
                <c:ptCount val="13"/>
                <c:lvl>
                  <c:pt idx="0">
                    <c:v>LPN</c:v>
                  </c:pt>
                  <c:pt idx="1">
                    <c:v>ADN</c:v>
                  </c:pt>
                  <c:pt idx="2">
                    <c:v>BSN</c:v>
                  </c:pt>
                  <c:pt idx="3">
                    <c:v>MSN</c:v>
                  </c:pt>
                  <c:pt idx="4">
                    <c:v>DNP</c:v>
                  </c:pt>
                  <c:pt idx="5">
                    <c:v>PhD</c:v>
                  </c:pt>
                  <c:pt idx="7">
                    <c:v>LPN</c:v>
                  </c:pt>
                  <c:pt idx="8">
                    <c:v>ADN</c:v>
                  </c:pt>
                  <c:pt idx="9">
                    <c:v>BSN</c:v>
                  </c:pt>
                  <c:pt idx="10">
                    <c:v>MSN</c:v>
                  </c:pt>
                  <c:pt idx="11">
                    <c:v>DNP</c:v>
                  </c:pt>
                  <c:pt idx="12">
                    <c:v>PhD</c:v>
                  </c:pt>
                </c:lvl>
                <c:lvl>
                  <c:pt idx="0">
                    <c:v>2014</c:v>
                  </c:pt>
                  <c:pt idx="7">
                    <c:v>2015</c:v>
                  </c:pt>
                </c:lvl>
              </c:multiLvlStrCache>
            </c:multiLvlStrRef>
          </c:cat>
          <c:val>
            <c:numRef>
              <c:f>'Student Diversity 2'!$L$30:$X$30</c:f>
              <c:numCache>
                <c:formatCode>0%</c:formatCode>
                <c:ptCount val="13"/>
                <c:pt idx="0">
                  <c:v>0.10588235294117647</c:v>
                </c:pt>
                <c:pt idx="1">
                  <c:v>0.1592105263157895</c:v>
                </c:pt>
                <c:pt idx="2">
                  <c:v>0.10281165919282513</c:v>
                </c:pt>
                <c:pt idx="3">
                  <c:v>0.12775280898876407</c:v>
                </c:pt>
                <c:pt idx="4">
                  <c:v>0</c:v>
                </c:pt>
                <c:pt idx="5">
                  <c:v>0</c:v>
                </c:pt>
                <c:pt idx="7">
                  <c:v>7.407407407407407E-2</c:v>
                </c:pt>
                <c:pt idx="8">
                  <c:v>5.4406130268199231E-2</c:v>
                </c:pt>
                <c:pt idx="9">
                  <c:v>4.1866550370693416E-2</c:v>
                </c:pt>
                <c:pt idx="10">
                  <c:v>2.710843373493976E-2</c:v>
                </c:pt>
                <c:pt idx="11">
                  <c:v>7.7220077220077222E-3</c:v>
                </c:pt>
                <c:pt idx="12">
                  <c:v>0</c:v>
                </c:pt>
              </c:numCache>
            </c:numRef>
          </c:val>
        </c:ser>
        <c:dLbls>
          <c:showLegendKey val="0"/>
          <c:showVal val="0"/>
          <c:showCatName val="0"/>
          <c:showSerName val="0"/>
          <c:showPercent val="0"/>
          <c:showBubbleSize val="0"/>
        </c:dLbls>
        <c:gapWidth val="150"/>
        <c:overlap val="100"/>
        <c:axId val="-313940800"/>
        <c:axId val="-313938080"/>
      </c:barChart>
      <c:catAx>
        <c:axId val="-31394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3938080"/>
        <c:crosses val="autoZero"/>
        <c:auto val="1"/>
        <c:lblAlgn val="ctr"/>
        <c:lblOffset val="100"/>
        <c:noMultiLvlLbl val="0"/>
      </c:catAx>
      <c:valAx>
        <c:axId val="-313938080"/>
        <c:scaling>
          <c:orientation val="minMax"/>
          <c:max val="1.2"/>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1394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dLbls>
          <c:showLegendKey val="0"/>
          <c:showVal val="0"/>
          <c:showCatName val="0"/>
          <c:showSerName val="0"/>
          <c:showPercent val="0"/>
          <c:showBubbleSize val="0"/>
        </c:dLbls>
        <c:marker val="1"/>
        <c:smooth val="0"/>
        <c:axId val="-313947328"/>
        <c:axId val="-313935904"/>
        <c:extLst>
          <c:ext xmlns:c15="http://schemas.microsoft.com/office/drawing/2012/chart" uri="{02D57815-91ED-43cb-92C2-25804820EDAC}">
            <c15:filteredLineSeries>
              <c15:ser>
                <c:idx val="0"/>
                <c:order val="0"/>
                <c:tx>
                  <c:strRef>
                    <c:extLst>
                      <c:ext uri="{02D57815-91ED-43cb-92C2-25804820EDAC}">
                        <c15:formulaRef>
                          <c15:sqref>Ratios!$B$3</c15:sqref>
                        </c15:formulaRef>
                      </c:ext>
                    </c:extLst>
                    <c:strCache>
                      <c:ptCount val="1"/>
                      <c:pt idx="0">
                        <c:v>ADN</c:v>
                      </c:pt>
                    </c:strCache>
                  </c:strRef>
                </c:tx>
                <c:spPr>
                  <a:ln w="28575" cap="rnd">
                    <a:solidFill>
                      <a:schemeClr val="accent1"/>
                    </a:solidFill>
                    <a:round/>
                  </a:ln>
                  <a:effectLst/>
                </c:spPr>
                <c:marker>
                  <c:symbol val="none"/>
                </c:marker>
                <c:cat>
                  <c:strRef>
                    <c:extLst>
                      <c:ext uri="{02D57815-91ED-43cb-92C2-25804820EDAC}">
                        <c15:formulaRef>
                          <c15:sqref>Ratios!$C$2:$I$2</c15:sqref>
                        </c15:formulaRef>
                      </c:ext>
                    </c:extLst>
                    <c:strCache>
                      <c:ptCount val="6"/>
                      <c:pt idx="0">
                        <c:v>2008-2009</c:v>
                      </c:pt>
                      <c:pt idx="1">
                        <c:v>2009-2010</c:v>
                      </c:pt>
                      <c:pt idx="2">
                        <c:v>2010-2011</c:v>
                      </c:pt>
                      <c:pt idx="3">
                        <c:v>2011-2012</c:v>
                      </c:pt>
                      <c:pt idx="4">
                        <c:v>2013-2014</c:v>
                      </c:pt>
                      <c:pt idx="5">
                        <c:v>2014-2015</c:v>
                      </c:pt>
                    </c:strCache>
                  </c:strRef>
                </c:cat>
                <c:val>
                  <c:numRef>
                    <c:extLst>
                      <c:ext uri="{02D57815-91ED-43cb-92C2-25804820EDAC}">
                        <c15:formulaRef>
                          <c15:sqref>Ratios!$C$3:$I$3</c15:sqref>
                        </c15:formulaRef>
                      </c:ext>
                    </c:extLst>
                    <c:numCache>
                      <c:formatCode>General</c:formatCode>
                      <c:ptCount val="6"/>
                      <c:pt idx="0">
                        <c:v>765</c:v>
                      </c:pt>
                      <c:pt idx="1">
                        <c:v>1141</c:v>
                      </c:pt>
                      <c:pt idx="2">
                        <c:v>982</c:v>
                      </c:pt>
                      <c:pt idx="3">
                        <c:v>931</c:v>
                      </c:pt>
                      <c:pt idx="4">
                        <c:v>1231</c:v>
                      </c:pt>
                      <c:pt idx="5">
                        <c:v>1046</c:v>
                      </c:pt>
                    </c:numCache>
                  </c:numRef>
                </c:val>
                <c:smooth val="0"/>
              </c15:ser>
            </c15:filteredLineSeries>
            <c15:filteredLineSeries>
              <c15:ser>
                <c:idx val="1"/>
                <c:order val="1"/>
                <c:tx>
                  <c:strRef>
                    <c:extLst xmlns:c15="http://schemas.microsoft.com/office/drawing/2012/chart">
                      <c:ext xmlns:c15="http://schemas.microsoft.com/office/drawing/2012/chart" uri="{02D57815-91ED-43cb-92C2-25804820EDAC}">
                        <c15:formulaRef>
                          <c15:sqref>Ratios!$B$4</c15:sqref>
                        </c15:formulaRef>
                      </c:ext>
                    </c:extLst>
                    <c:strCache>
                      <c:ptCount val="1"/>
                      <c:pt idx="0">
                        <c:v>BSN</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Ratios!$C$2:$I$2</c15:sqref>
                        </c15:formulaRef>
                      </c:ext>
                    </c:extLst>
                    <c:strCache>
                      <c:ptCount val="6"/>
                      <c:pt idx="0">
                        <c:v>2008-2009</c:v>
                      </c:pt>
                      <c:pt idx="1">
                        <c:v>2009-2010</c:v>
                      </c:pt>
                      <c:pt idx="2">
                        <c:v>2010-2011</c:v>
                      </c:pt>
                      <c:pt idx="3">
                        <c:v>2011-2012</c:v>
                      </c:pt>
                      <c:pt idx="4">
                        <c:v>2013-2014</c:v>
                      </c:pt>
                      <c:pt idx="5">
                        <c:v>2014-2015</c:v>
                      </c:pt>
                    </c:strCache>
                  </c:strRef>
                </c:cat>
                <c:val>
                  <c:numRef>
                    <c:extLst xmlns:c15="http://schemas.microsoft.com/office/drawing/2012/chart">
                      <c:ext xmlns:c15="http://schemas.microsoft.com/office/drawing/2012/chart" uri="{02D57815-91ED-43cb-92C2-25804820EDAC}">
                        <c15:formulaRef>
                          <c15:sqref>Ratios!$C$4:$I$4</c15:sqref>
                        </c15:formulaRef>
                      </c:ext>
                    </c:extLst>
                    <c:numCache>
                      <c:formatCode>General</c:formatCode>
                      <c:ptCount val="6"/>
                      <c:pt idx="0">
                        <c:v>675</c:v>
                      </c:pt>
                      <c:pt idx="1">
                        <c:v>650</c:v>
                      </c:pt>
                      <c:pt idx="2">
                        <c:v>737</c:v>
                      </c:pt>
                      <c:pt idx="3">
                        <c:v>760</c:v>
                      </c:pt>
                      <c:pt idx="4">
                        <c:v>966</c:v>
                      </c:pt>
                      <c:pt idx="5">
                        <c:v>1110</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Ratios!$B$5</c15:sqref>
                        </c15:formulaRef>
                      </c:ext>
                    </c:extLst>
                    <c:strCache>
                      <c:ptCount val="1"/>
                      <c:pt idx="0">
                        <c:v>Total</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Ratios!$C$2:$I$2</c15:sqref>
                        </c15:formulaRef>
                      </c:ext>
                    </c:extLst>
                    <c:strCache>
                      <c:ptCount val="6"/>
                      <c:pt idx="0">
                        <c:v>2008-2009</c:v>
                      </c:pt>
                      <c:pt idx="1">
                        <c:v>2009-2010</c:v>
                      </c:pt>
                      <c:pt idx="2">
                        <c:v>2010-2011</c:v>
                      </c:pt>
                      <c:pt idx="3">
                        <c:v>2011-2012</c:v>
                      </c:pt>
                      <c:pt idx="4">
                        <c:v>2013-2014</c:v>
                      </c:pt>
                      <c:pt idx="5">
                        <c:v>2014-2015</c:v>
                      </c:pt>
                    </c:strCache>
                  </c:strRef>
                </c:cat>
                <c:val>
                  <c:numRef>
                    <c:extLst xmlns:c15="http://schemas.microsoft.com/office/drawing/2012/chart">
                      <c:ext xmlns:c15="http://schemas.microsoft.com/office/drawing/2012/chart" uri="{02D57815-91ED-43cb-92C2-25804820EDAC}">
                        <c15:formulaRef>
                          <c15:sqref>Ratios!$C$5:$I$5</c15:sqref>
                        </c15:formulaRef>
                      </c:ext>
                    </c:extLst>
                    <c:numCache>
                      <c:formatCode>General</c:formatCode>
                      <c:ptCount val="6"/>
                      <c:pt idx="0">
                        <c:v>1440</c:v>
                      </c:pt>
                      <c:pt idx="1">
                        <c:v>1791</c:v>
                      </c:pt>
                      <c:pt idx="2">
                        <c:v>1719</c:v>
                      </c:pt>
                      <c:pt idx="3">
                        <c:v>1691</c:v>
                      </c:pt>
                      <c:pt idx="4">
                        <c:v>2197</c:v>
                      </c:pt>
                      <c:pt idx="5">
                        <c:v>2156</c:v>
                      </c:pt>
                    </c:numCache>
                  </c:numRef>
                </c:val>
                <c:smooth val="0"/>
              </c15:ser>
            </c15:filteredLineSeries>
          </c:ext>
        </c:extLst>
      </c:lineChart>
      <c:lineChart>
        <c:grouping val="standard"/>
        <c:varyColors val="0"/>
        <c:ser>
          <c:idx val="3"/>
          <c:order val="3"/>
          <c:tx>
            <c:strRef>
              <c:f>Ratios!$B$6</c:f>
              <c:strCache>
                <c:ptCount val="1"/>
                <c:pt idx="0">
                  <c:v>Percent BSN</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Ratios!$C$2:$I$2</c:f>
              <c:strCache>
                <c:ptCount val="6"/>
                <c:pt idx="0">
                  <c:v>2008-2009</c:v>
                </c:pt>
                <c:pt idx="1">
                  <c:v>2009-2010</c:v>
                </c:pt>
                <c:pt idx="2">
                  <c:v>2010-2011</c:v>
                </c:pt>
                <c:pt idx="3">
                  <c:v>2011-2012</c:v>
                </c:pt>
                <c:pt idx="4">
                  <c:v>2013-2014</c:v>
                </c:pt>
                <c:pt idx="5">
                  <c:v>2014-2015</c:v>
                </c:pt>
              </c:strCache>
            </c:strRef>
          </c:cat>
          <c:val>
            <c:numRef>
              <c:f>Ratios!$C$6:$I$6</c:f>
              <c:numCache>
                <c:formatCode>0%</c:formatCode>
                <c:ptCount val="6"/>
                <c:pt idx="0">
                  <c:v>0.46875</c:v>
                </c:pt>
                <c:pt idx="1">
                  <c:v>0.36292573981016191</c:v>
                </c:pt>
                <c:pt idx="2">
                  <c:v>0.42873763816172195</c:v>
                </c:pt>
                <c:pt idx="3">
                  <c:v>0.449438202247191</c:v>
                </c:pt>
                <c:pt idx="4">
                  <c:v>0.43969048702776514</c:v>
                </c:pt>
                <c:pt idx="5">
                  <c:v>0.51484230055658631</c:v>
                </c:pt>
              </c:numCache>
            </c:numRef>
          </c:val>
          <c:smooth val="0"/>
        </c:ser>
        <c:dLbls>
          <c:showLegendKey val="0"/>
          <c:showVal val="0"/>
          <c:showCatName val="0"/>
          <c:showSerName val="0"/>
          <c:showPercent val="0"/>
          <c:showBubbleSize val="0"/>
        </c:dLbls>
        <c:marker val="1"/>
        <c:smooth val="0"/>
        <c:axId val="-313935360"/>
        <c:axId val="-313948416"/>
      </c:lineChart>
      <c:catAx>
        <c:axId val="-31394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3935904"/>
        <c:crosses val="autoZero"/>
        <c:auto val="1"/>
        <c:lblAlgn val="ctr"/>
        <c:lblOffset val="100"/>
        <c:noMultiLvlLbl val="0"/>
      </c:catAx>
      <c:valAx>
        <c:axId val="-313935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13947328"/>
        <c:crosses val="autoZero"/>
        <c:crossBetween val="between"/>
      </c:valAx>
      <c:valAx>
        <c:axId val="-313948416"/>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3935360"/>
        <c:crosses val="max"/>
        <c:crossBetween val="between"/>
      </c:valAx>
      <c:catAx>
        <c:axId val="-313935360"/>
        <c:scaling>
          <c:orientation val="minMax"/>
        </c:scaling>
        <c:delete val="1"/>
        <c:axPos val="b"/>
        <c:numFmt formatCode="General" sourceLinked="1"/>
        <c:majorTickMark val="out"/>
        <c:minorTickMark val="none"/>
        <c:tickLblPos val="nextTo"/>
        <c:crossAx val="-3139484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Lst>
            </c:dLbl>
            <c:dLbl>
              <c:idx val="7"/>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Ratios!$K$2:$R$2</c:f>
              <c:strCache>
                <c:ptCount val="8"/>
                <c:pt idx="0">
                  <c:v>2014-2015</c:v>
                </c:pt>
                <c:pt idx="1">
                  <c:v>2015-2016</c:v>
                </c:pt>
                <c:pt idx="2">
                  <c:v>2016-2017</c:v>
                </c:pt>
                <c:pt idx="3">
                  <c:v>2017-2018</c:v>
                </c:pt>
                <c:pt idx="4">
                  <c:v>2018-2019</c:v>
                </c:pt>
                <c:pt idx="5">
                  <c:v>2019-2020</c:v>
                </c:pt>
                <c:pt idx="6">
                  <c:v>2020-2021</c:v>
                </c:pt>
                <c:pt idx="7">
                  <c:v>2021-2022</c:v>
                </c:pt>
              </c:strCache>
            </c:strRef>
          </c:cat>
          <c:val>
            <c:numRef>
              <c:f>Ratios!$K$5:$R$5</c:f>
              <c:numCache>
                <c:formatCode>0%</c:formatCode>
                <c:ptCount val="8"/>
                <c:pt idx="0">
                  <c:v>0.51</c:v>
                </c:pt>
                <c:pt idx="1">
                  <c:v>0.58011602107460092</c:v>
                </c:pt>
                <c:pt idx="2">
                  <c:v>0.64023204214920182</c:v>
                </c:pt>
                <c:pt idx="3">
                  <c:v>0.69034806322380271</c:v>
                </c:pt>
                <c:pt idx="4">
                  <c:v>0.73046408429840359</c:v>
                </c:pt>
                <c:pt idx="5">
                  <c:v>0.76058010537300447</c:v>
                </c:pt>
                <c:pt idx="6">
                  <c:v>0.78069612644760533</c:v>
                </c:pt>
                <c:pt idx="7">
                  <c:v>0.7908121475222063</c:v>
                </c:pt>
              </c:numCache>
            </c:numRef>
          </c:val>
          <c:smooth val="0"/>
        </c:ser>
        <c:dLbls>
          <c:showLegendKey val="0"/>
          <c:showVal val="0"/>
          <c:showCatName val="0"/>
          <c:showSerName val="0"/>
          <c:showPercent val="0"/>
          <c:showBubbleSize val="0"/>
        </c:dLbls>
        <c:smooth val="0"/>
        <c:axId val="-313946784"/>
        <c:axId val="-313946240"/>
      </c:lineChart>
      <c:catAx>
        <c:axId val="-31394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3946240"/>
        <c:crosses val="autoZero"/>
        <c:auto val="1"/>
        <c:lblAlgn val="ctr"/>
        <c:lblOffset val="100"/>
        <c:noMultiLvlLbl val="0"/>
      </c:catAx>
      <c:valAx>
        <c:axId val="-313946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3946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0.08219</cdr:x>
      <cdr:y>0.54718</cdr:y>
    </cdr:from>
    <cdr:to>
      <cdr:x>1</cdr:x>
      <cdr:y>0.85971</cdr:y>
    </cdr:to>
    <cdr:sp macro="" textlink="">
      <cdr:nvSpPr>
        <cdr:cNvPr id="2" name="TextBox 1"/>
        <cdr:cNvSpPr txBox="1"/>
      </cdr:nvSpPr>
      <cdr:spPr>
        <a:xfrm xmlns:a="http://schemas.openxmlformats.org/drawingml/2006/main">
          <a:off x="901831" y="2393148"/>
          <a:ext cx="10070969" cy="13668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To achieve this projection, BSN programs need to increase graduates by approximately 125/ year over the next 7 years, </a:t>
          </a:r>
        </a:p>
        <a:p xmlns:a="http://schemas.openxmlformats.org/drawingml/2006/main">
          <a:r>
            <a:rPr lang="en-US" sz="1600" dirty="0" smtClean="0"/>
            <a:t>while holding ADN programs constant. </a:t>
          </a:r>
        </a:p>
        <a:p xmlns:a="http://schemas.openxmlformats.org/drawingml/2006/main">
          <a:endParaRPr lang="en-US" sz="1600" dirty="0" smtClean="0"/>
        </a:p>
        <a:p xmlns:a="http://schemas.openxmlformats.org/drawingml/2006/main">
          <a:r>
            <a:rPr lang="en-US" sz="1600" dirty="0" smtClean="0"/>
            <a:t>If ADN graduates increase/decrease, then BSN programs would need to increase/decrease graduates </a:t>
          </a:r>
        </a:p>
        <a:p xmlns:a="http://schemas.openxmlformats.org/drawingml/2006/main">
          <a:r>
            <a:rPr lang="en-US" sz="1600" dirty="0" smtClean="0"/>
            <a:t>by 125 per year plus/minus ADN growth.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5CD16-AC4F-4AE6-8532-B7326B25CEA8}" type="datetimeFigureOut">
              <a:rPr lang="en-US" smtClean="0"/>
              <a:t>5/22/2017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A24A8-B53A-4465-9B33-E3EB408ADE6E}" type="slidenum">
              <a:rPr lang="en-US" smtClean="0"/>
              <a:t>‹#›</a:t>
            </a:fld>
            <a:endParaRPr lang="en-US"/>
          </a:p>
        </p:txBody>
      </p:sp>
    </p:spTree>
    <p:extLst>
      <p:ext uri="{BB962C8B-B14F-4D97-AF65-F5344CB8AC3E}">
        <p14:creationId xmlns:p14="http://schemas.microsoft.com/office/powerpoint/2010/main" val="421511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7</a:t>
            </a:fld>
            <a:endParaRPr lang="en-US"/>
          </a:p>
        </p:txBody>
      </p:sp>
    </p:spTree>
    <p:extLst>
      <p:ext uri="{BB962C8B-B14F-4D97-AF65-F5344CB8AC3E}">
        <p14:creationId xmlns:p14="http://schemas.microsoft.com/office/powerpoint/2010/main" val="43801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Hesitancy</a:t>
            </a:r>
            <a:r>
              <a:rPr lang="en-US" baseline="0" dirty="0" smtClean="0"/>
              <a:t> to project a growth trend to predict when BSN prepared grads reach 80% since there is little available information about what programs intend to do into the future. Will ADN programs continue to grow? Will BSN programs grow? Will new programs be created or converted into BSN programs? </a:t>
            </a:r>
          </a:p>
          <a:p>
            <a:r>
              <a:rPr lang="en-US" baseline="0" dirty="0" smtClean="0"/>
              <a:t>If we do use this past 7 years as a predictor for the future, BSN graduates are gaining share of total RN grads at a rate of about 7% per year. </a:t>
            </a:r>
          </a:p>
          <a:p>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12</a:t>
            </a:fld>
            <a:endParaRPr lang="en-US"/>
          </a:p>
        </p:txBody>
      </p:sp>
    </p:spTree>
    <p:extLst>
      <p:ext uri="{BB962C8B-B14F-4D97-AF65-F5344CB8AC3E}">
        <p14:creationId xmlns:p14="http://schemas.microsoft.com/office/powerpoint/2010/main" val="257818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projection assumes that BSN programs will continue to grow as a % of RN programs (which may not be true). </a:t>
            </a:r>
          </a:p>
          <a:p>
            <a:r>
              <a:rPr lang="en-US" dirty="0" smtClean="0"/>
              <a:t>It accounts</a:t>
            </a:r>
            <a:r>
              <a:rPr lang="en-US" baseline="0" dirty="0" smtClean="0"/>
              <a:t> for what appears to be a very slight slowing of the growth rate each year (1%). </a:t>
            </a:r>
          </a:p>
          <a:p>
            <a:r>
              <a:rPr lang="en-US" baseline="0" dirty="0" smtClean="0"/>
              <a:t>Program specific plans for growth would need to be taken into account to get a more accurate projection. </a:t>
            </a:r>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13</a:t>
            </a:fld>
            <a:endParaRPr lang="en-US"/>
          </a:p>
        </p:txBody>
      </p:sp>
    </p:spTree>
    <p:extLst>
      <p:ext uri="{BB962C8B-B14F-4D97-AF65-F5344CB8AC3E}">
        <p14:creationId xmlns:p14="http://schemas.microsoft.com/office/powerpoint/2010/main" val="419171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BSN Graduates aren’t exactly the metric we are looking for in measuring the RWJ goal, although they do eventually translate into the RN workforce. </a:t>
            </a:r>
          </a:p>
          <a:p>
            <a:r>
              <a:rPr lang="en-US" dirty="0" smtClean="0"/>
              <a:t>The majority of RNs whose</a:t>
            </a:r>
            <a:r>
              <a:rPr lang="en-US" baseline="0" dirty="0" smtClean="0"/>
              <a:t> initial license came from another state are BSN prepared or higher. This means we are importing more BSNs</a:t>
            </a:r>
            <a:endParaRPr lang="en-US" dirty="0" smtClean="0"/>
          </a:p>
        </p:txBody>
      </p:sp>
      <p:sp>
        <p:nvSpPr>
          <p:cNvPr id="4" name="Slide Number Placeholder 3"/>
          <p:cNvSpPr>
            <a:spLocks noGrp="1"/>
          </p:cNvSpPr>
          <p:nvPr>
            <p:ph type="sldNum" sz="quarter" idx="10"/>
          </p:nvPr>
        </p:nvSpPr>
        <p:spPr/>
        <p:txBody>
          <a:bodyPr/>
          <a:lstStyle/>
          <a:p>
            <a:fld id="{0BEA24A8-B53A-4465-9B33-E3EB408ADE6E}" type="slidenum">
              <a:rPr lang="en-US" smtClean="0"/>
              <a:t>14</a:t>
            </a:fld>
            <a:endParaRPr lang="en-US"/>
          </a:p>
        </p:txBody>
      </p:sp>
    </p:spTree>
    <p:extLst>
      <p:ext uri="{BB962C8B-B14F-4D97-AF65-F5344CB8AC3E}">
        <p14:creationId xmlns:p14="http://schemas.microsoft.com/office/powerpoint/2010/main" val="341207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need for BSN faculty could be an indicator that the trend toward 80% BSN prepared workforce is on track</a:t>
            </a:r>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18</a:t>
            </a:fld>
            <a:endParaRPr lang="en-US"/>
          </a:p>
        </p:txBody>
      </p:sp>
    </p:spTree>
    <p:extLst>
      <p:ext uri="{BB962C8B-B14F-4D97-AF65-F5344CB8AC3E}">
        <p14:creationId xmlns:p14="http://schemas.microsoft.com/office/powerpoint/2010/main" val="309842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A24A8-B53A-4465-9B33-E3EB408ADE6E}" type="slidenum">
              <a:rPr lang="en-US" smtClean="0"/>
              <a:t>25</a:t>
            </a:fld>
            <a:endParaRPr lang="en-US"/>
          </a:p>
        </p:txBody>
      </p:sp>
    </p:spTree>
    <p:extLst>
      <p:ext uri="{BB962C8B-B14F-4D97-AF65-F5344CB8AC3E}">
        <p14:creationId xmlns:p14="http://schemas.microsoft.com/office/powerpoint/2010/main" val="213589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0DE5B520-9260-4B53-87DF-922F1ED78AA7}" type="slidenum">
              <a:rPr lang="en-US" smtClean="0">
                <a:solidFill>
                  <a:srgbClr val="727CA3">
                    <a:lumMod val="50000"/>
                  </a:srgbClr>
                </a:solidFill>
              </a:rPr>
              <a:pPr/>
              <a:t>‹#›</a:t>
            </a:fld>
            <a:endParaRPr lang="en-US">
              <a:solidFill>
                <a:srgbClr val="727CA3">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5352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35391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3145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8692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55595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10464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407411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98162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86783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6769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7" name="Slide Number Placeholder 6"/>
          <p:cNvSpPr>
            <a:spLocks noGrp="1"/>
          </p:cNvSpPr>
          <p:nvPr>
            <p:ph type="sldNum" sz="quarter" idx="12"/>
          </p:nvPr>
        </p:nvSpPr>
        <p:spPr/>
        <p:txBody>
          <a:bodyPr/>
          <a:lstStyle/>
          <a:p>
            <a:fld id="{0DE5B520-9260-4B53-87DF-922F1ED78AA7}" type="slidenum">
              <a:rPr lang="en-US" smtClean="0">
                <a:solidFill>
                  <a:srgbClr val="464653"/>
                </a:solidFill>
              </a:rPr>
              <a:pPr/>
              <a:t>‹#›</a:t>
            </a:fld>
            <a:endParaRPr lang="en-US">
              <a:solidFill>
                <a:srgbClr val="464653"/>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1550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63EDC8F3-8780-445D-BD58-EEF9DDFBFE09}" type="datetimeFigureOut">
              <a:rPr lang="en-US" smtClean="0">
                <a:solidFill>
                  <a:srgbClr val="464653"/>
                </a:solidFill>
              </a:rPr>
              <a:pPr/>
              <a:t>5/22/2017</a:t>
            </a:fld>
            <a:endParaRPr lang="en-US">
              <a:solidFill>
                <a:srgbClr val="464653"/>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464653"/>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0DE5B520-9260-4B53-87DF-922F1ED78AA7}" type="slidenum">
              <a:rPr lang="en-US" smtClean="0">
                <a:solidFill>
                  <a:srgbClr val="464653"/>
                </a:solidFill>
              </a:rPr>
              <a:pPr/>
              <a:t>‹#›</a:t>
            </a:fld>
            <a:endParaRPr lang="en-US">
              <a:solidFill>
                <a:srgbClr val="464653"/>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18454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073" y="4552788"/>
            <a:ext cx="8737600" cy="457200"/>
          </a:xfrm>
        </p:spPr>
        <p:txBody>
          <a:bodyPr>
            <a:noAutofit/>
          </a:bodyPr>
          <a:lstStyle/>
          <a:p>
            <a:r>
              <a:rPr lang="en-US" dirty="0" smtClean="0"/>
              <a:t>Prepared by Clark Ruttinger, MPA</a:t>
            </a:r>
          </a:p>
          <a:p>
            <a:r>
              <a:rPr lang="en-US" dirty="0" smtClean="0"/>
              <a:t>Senior Institutional Research Analyst</a:t>
            </a:r>
            <a:endParaRPr lang="en-US" dirty="0"/>
          </a:p>
        </p:txBody>
      </p:sp>
      <p:sp>
        <p:nvSpPr>
          <p:cNvPr id="2" name="Title 1"/>
          <p:cNvSpPr>
            <a:spLocks noGrp="1"/>
          </p:cNvSpPr>
          <p:nvPr>
            <p:ph type="ctrTitle"/>
          </p:nvPr>
        </p:nvSpPr>
        <p:spPr>
          <a:xfrm>
            <a:off x="806273" y="3299790"/>
            <a:ext cx="8839200" cy="828392"/>
          </a:xfrm>
        </p:spPr>
        <p:txBody>
          <a:bodyPr/>
          <a:lstStyle/>
          <a:p>
            <a:r>
              <a:rPr lang="en-US" dirty="0" smtClean="0"/>
              <a:t>2015 Utah Nursing Education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
            <a:ext cx="2224532" cy="2209800"/>
          </a:xfrm>
          <a:prstGeom prst="rect">
            <a:avLst/>
          </a:prstGeom>
        </p:spPr>
      </p:pic>
    </p:spTree>
    <p:extLst>
      <p:ext uri="{BB962C8B-B14F-4D97-AF65-F5344CB8AC3E}">
        <p14:creationId xmlns:p14="http://schemas.microsoft.com/office/powerpoint/2010/main" val="1653450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Diversity 2014-2015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8431499"/>
              </p:ext>
            </p:extLst>
          </p:nvPr>
        </p:nvGraphicFramePr>
        <p:xfrm>
          <a:off x="609600" y="1752600"/>
          <a:ext cx="109728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731938" y="6292463"/>
            <a:ext cx="6728124" cy="276999"/>
          </a:xfrm>
          <a:prstGeom prst="rect">
            <a:avLst/>
          </a:prstGeom>
          <a:noFill/>
        </p:spPr>
        <p:txBody>
          <a:bodyPr wrap="none" rtlCol="0">
            <a:spAutoFit/>
          </a:bodyPr>
          <a:lstStyle/>
          <a:p>
            <a:r>
              <a:rPr lang="en-US" sz="1200" dirty="0" smtClean="0"/>
              <a:t>*Hispanic figure is a percent of total students- not to be summed with other chart values</a:t>
            </a:r>
            <a:endParaRPr lang="en-US" sz="1200" dirty="0"/>
          </a:p>
        </p:txBody>
      </p:sp>
    </p:spTree>
    <p:extLst>
      <p:ext uri="{BB962C8B-B14F-4D97-AF65-F5344CB8AC3E}">
        <p14:creationId xmlns:p14="http://schemas.microsoft.com/office/powerpoint/2010/main" val="85968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and National Workforce Comparisons</a:t>
            </a:r>
            <a:endParaRPr lang="en-US" dirty="0"/>
          </a:p>
        </p:txBody>
      </p:sp>
      <p:pic>
        <p:nvPicPr>
          <p:cNvPr id="6" name="Content Placeholder 5"/>
          <p:cNvPicPr>
            <a:picLocks noGrp="1" noChangeAspect="1"/>
          </p:cNvPicPr>
          <p:nvPr>
            <p:ph idx="1"/>
          </p:nvPr>
        </p:nvPicPr>
        <p:blipFill>
          <a:blip r:embed="rId2"/>
          <a:stretch>
            <a:fillRect/>
          </a:stretch>
        </p:blipFill>
        <p:spPr>
          <a:xfrm>
            <a:off x="1843153" y="1940980"/>
            <a:ext cx="8464263" cy="3300323"/>
          </a:xfrm>
          <a:prstGeom prst="rect">
            <a:avLst/>
          </a:prstGeom>
        </p:spPr>
      </p:pic>
    </p:spTree>
    <p:extLst>
      <p:ext uri="{BB962C8B-B14F-4D97-AF65-F5344CB8AC3E}">
        <p14:creationId xmlns:p14="http://schemas.microsoft.com/office/powerpoint/2010/main" val="409914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BSN Grads as % of total RN grads 2008-2015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9527685"/>
              </p:ext>
            </p:extLst>
          </p:nvPr>
        </p:nvGraphicFramePr>
        <p:xfrm>
          <a:off x="609600" y="1752600"/>
          <a:ext cx="10972800" cy="437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18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Projected Estimate of BSN Prepared Growth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5927798"/>
              </p:ext>
            </p:extLst>
          </p:nvPr>
        </p:nvGraphicFramePr>
        <p:xfrm>
          <a:off x="609600" y="1752600"/>
          <a:ext cx="10972800" cy="437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42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Utah RN Workforce 2015</a:t>
            </a:r>
            <a:br>
              <a:rPr lang="en-US" dirty="0" smtClean="0"/>
            </a:br>
            <a:r>
              <a:rPr lang="en-US" sz="1600" dirty="0" smtClean="0"/>
              <a:t>(From 2014 RN Supply Survey)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5588873"/>
              </p:ext>
            </p:extLst>
          </p:nvPr>
        </p:nvGraphicFramePr>
        <p:xfrm>
          <a:off x="609600" y="1752600"/>
          <a:ext cx="109728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9699" y="6041122"/>
            <a:ext cx="11771171" cy="646331"/>
          </a:xfrm>
          <a:prstGeom prst="rect">
            <a:avLst/>
          </a:prstGeom>
          <a:noFill/>
        </p:spPr>
        <p:txBody>
          <a:bodyPr wrap="none" rtlCol="0">
            <a:spAutoFit/>
          </a:bodyPr>
          <a:lstStyle/>
          <a:p>
            <a:pPr algn="ctr"/>
            <a:r>
              <a:rPr lang="en-US" dirty="0" smtClean="0"/>
              <a:t>76% of RNs licensed in Utah reported their state of initial licensure being Utah</a:t>
            </a:r>
          </a:p>
          <a:p>
            <a:pPr algn="ctr"/>
            <a:r>
              <a:rPr lang="en-US" dirty="0" smtClean="0"/>
              <a:t>64% of RNs whose initial license was not in the state of Utah report preparation at a BSN degree or higher</a:t>
            </a:r>
            <a:endParaRPr lang="en-US" dirty="0"/>
          </a:p>
        </p:txBody>
      </p:sp>
    </p:spTree>
    <p:extLst>
      <p:ext uri="{BB962C8B-B14F-4D97-AF65-F5344CB8AC3E}">
        <p14:creationId xmlns:p14="http://schemas.microsoft.com/office/powerpoint/2010/main" val="65838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Diversity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1769644"/>
              </p:ext>
            </p:extLst>
          </p:nvPr>
        </p:nvGraphicFramePr>
        <p:xfrm>
          <a:off x="-1426590" y="1752599"/>
          <a:ext cx="109728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1138287" y="6126162"/>
            <a:ext cx="2336276" cy="2733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t>Faculty- 2% Hispanic</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3791814112"/>
              </p:ext>
            </p:extLst>
          </p:nvPr>
        </p:nvGraphicFramePr>
        <p:xfrm>
          <a:off x="4685120" y="2796859"/>
          <a:ext cx="6259399" cy="2270760"/>
        </p:xfrm>
        <a:graphic>
          <a:graphicData uri="http://schemas.openxmlformats.org/drawingml/2006/table">
            <a:tbl>
              <a:tblPr>
                <a:tableStyleId>{5C22544A-7EE6-4342-B048-85BDC9FD1C3A}</a:tableStyleId>
              </a:tblPr>
              <a:tblGrid>
                <a:gridCol w="1786144"/>
                <a:gridCol w="1002134"/>
                <a:gridCol w="1194976"/>
                <a:gridCol w="1081169"/>
                <a:gridCol w="1194976"/>
              </a:tblGrid>
              <a:tr h="335940">
                <a:tc>
                  <a:txBody>
                    <a:bodyPr/>
                    <a:lstStyle/>
                    <a:p>
                      <a:pPr algn="l" fontAlgn="t"/>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Utah</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Workforce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Utah</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Population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National</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Workforce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600" u="none" strike="noStrike" dirty="0">
                          <a:effectLst/>
                          <a:latin typeface="Times New Roman" panose="02020603050405020304" pitchFamily="18" charset="0"/>
                          <a:cs typeface="Times New Roman" panose="02020603050405020304" pitchFamily="18" charset="0"/>
                        </a:rPr>
                        <a:t>National</a:t>
                      </a:r>
                      <a:br>
                        <a:rPr lang="en-US" sz="1600" u="none" strike="noStrike" dirty="0">
                          <a:effectLst/>
                          <a:latin typeface="Times New Roman" panose="02020603050405020304" pitchFamily="18" charset="0"/>
                          <a:cs typeface="Times New Roman" panose="02020603050405020304" pitchFamily="18" charset="0"/>
                        </a:rPr>
                      </a:br>
                      <a:r>
                        <a:rPr lang="en-US" sz="1600" u="none" strike="noStrike" dirty="0">
                          <a:effectLst/>
                          <a:latin typeface="Times New Roman" panose="02020603050405020304" pitchFamily="18" charset="0"/>
                          <a:cs typeface="Times New Roman" panose="02020603050405020304" pitchFamily="18" charset="0"/>
                        </a:rPr>
                        <a:t>Population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American Indian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0.5%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Pacific Islander</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0.4%</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0.2%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African American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0.7%</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1.3%</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6.0%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13.2%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Caucasian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92.9%</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a:effectLst/>
                          <a:latin typeface="Times New Roman" panose="02020603050405020304" pitchFamily="18" charset="0"/>
                          <a:cs typeface="Times New Roman" panose="02020603050405020304" pitchFamily="18" charset="0"/>
                        </a:rPr>
                        <a:t>91.6%</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83.0%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77.7%</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Asian</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1.8%</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2.3%</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6.0%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5.3%</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r h="172610">
                <a:tc>
                  <a:txBody>
                    <a:bodyPr/>
                    <a:lstStyle/>
                    <a:p>
                      <a:pPr marL="0" algn="r" defTabSz="914400" rtl="0" eaLnBrk="1" fontAlgn="t" latinLnBrk="0" hangingPunct="1"/>
                      <a:r>
                        <a:rPr lang="en-US" sz="16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Non-white sum</a:t>
                      </a:r>
                      <a:endPar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tc>
                <a:tc>
                  <a:txBody>
                    <a:bodyPr/>
                    <a:lstStyle/>
                    <a:p>
                      <a:pPr marL="0" algn="ctr" defTabSz="914400" rtl="0" eaLnBrk="1" fontAlgn="t" latinLnBrk="0" hangingPunct="1"/>
                      <a:r>
                        <a:rPr lang="en-US" sz="16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3.4%</a:t>
                      </a:r>
                      <a:endPar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tc>
                <a:tc>
                  <a:txBody>
                    <a:bodyPr/>
                    <a:lstStyle/>
                    <a:p>
                      <a:pPr marL="0" algn="ctr" defTabSz="914400" rtl="0" eaLnBrk="1" fontAlgn="t" latinLnBrk="0" hangingPunct="1"/>
                      <a:r>
                        <a:rPr lang="en-US" sz="16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6.1%</a:t>
                      </a:r>
                      <a:endPar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tc>
                <a:tc>
                  <a:txBody>
                    <a:bodyPr/>
                    <a:lstStyle/>
                    <a:p>
                      <a:pPr marL="0" algn="ctr" defTabSz="914400" rtl="0" eaLnBrk="1" fontAlgn="t" latinLnBrk="0" hangingPunct="1"/>
                      <a:r>
                        <a:rPr lang="en-US" sz="16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14%</a:t>
                      </a:r>
                      <a:endPar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tc>
                <a:tc>
                  <a:txBody>
                    <a:bodyPr/>
                    <a:lstStyle/>
                    <a:p>
                      <a:pPr marL="0" algn="ctr" defTabSz="914400" rtl="0" eaLnBrk="1" fontAlgn="t" latinLnBrk="0" hangingPunct="1"/>
                      <a:r>
                        <a:rPr lang="en-US" sz="16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19.9%</a:t>
                      </a:r>
                      <a:endParaRPr lang="en-US" sz="16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tc>
              </a:tr>
              <a:tr h="172610">
                <a:tc>
                  <a:txBody>
                    <a:bodyPr/>
                    <a:lstStyle/>
                    <a:p>
                      <a:pPr algn="r" fontAlgn="t"/>
                      <a:r>
                        <a:rPr lang="en-US" sz="1600" u="none" strike="noStrike" dirty="0">
                          <a:effectLst/>
                          <a:latin typeface="Times New Roman" panose="02020603050405020304" pitchFamily="18" charset="0"/>
                          <a:cs typeface="Times New Roman" panose="02020603050405020304" pitchFamily="18" charset="0"/>
                        </a:rPr>
                        <a:t>Hispanic/Latino</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2.2%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13.4%</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3.0%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600" u="none" strike="noStrike" dirty="0">
                          <a:effectLst/>
                          <a:latin typeface="Times New Roman" panose="02020603050405020304" pitchFamily="18" charset="0"/>
                          <a:cs typeface="Times New Roman" panose="02020603050405020304" pitchFamily="18" charset="0"/>
                        </a:rPr>
                        <a:t>17.1%</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r>
            </a:tbl>
          </a:graphicData>
        </a:graphic>
      </p:graphicFrame>
    </p:spTree>
    <p:extLst>
      <p:ext uri="{BB962C8B-B14F-4D97-AF65-F5344CB8AC3E}">
        <p14:creationId xmlns:p14="http://schemas.microsoft.com/office/powerpoint/2010/main" val="286053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Age 2014-2015</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9761429"/>
              </p:ext>
            </p:extLst>
          </p:nvPr>
        </p:nvGraphicFramePr>
        <p:xfrm>
          <a:off x="609600" y="1752600"/>
          <a:ext cx="10972800"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81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Retirement 2008-2015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4740994"/>
              </p:ext>
            </p:extLst>
          </p:nvPr>
        </p:nvGraphicFramePr>
        <p:xfrm>
          <a:off x="609600" y="1752600"/>
          <a:ext cx="10972800"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106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Need 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2706951"/>
              </p:ext>
            </p:extLst>
          </p:nvPr>
        </p:nvGraphicFramePr>
        <p:xfrm>
          <a:off x="609600" y="1752600"/>
          <a:ext cx="10972800" cy="437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34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 Demand 2015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Wage match with all licensed nurses in the state through DWS unemployment insurance data. </a:t>
            </a:r>
          </a:p>
          <a:p>
            <a:pPr lvl="1"/>
            <a:r>
              <a:rPr lang="en-US" dirty="0" smtClean="0"/>
              <a:t>List of all employers that hire nurses by </a:t>
            </a:r>
            <a:r>
              <a:rPr lang="en-US" dirty="0"/>
              <a:t>North American Industry Classification System code (NAISC)</a:t>
            </a:r>
          </a:p>
          <a:p>
            <a:pPr marL="742950" lvl="1" indent="-285750" algn="just">
              <a:buFontTx/>
              <a:buChar char="-"/>
            </a:pPr>
            <a:r>
              <a:rPr lang="en-US" dirty="0"/>
              <a:t> General Medical and Surgical Hospitals,</a:t>
            </a:r>
          </a:p>
          <a:p>
            <a:pPr marL="742950" lvl="1" indent="-285750" algn="just">
              <a:buFontTx/>
              <a:buChar char="-"/>
            </a:pPr>
            <a:r>
              <a:rPr lang="en-US" dirty="0"/>
              <a:t> Psychiatric and Substance Abuse Hospitals, </a:t>
            </a:r>
          </a:p>
          <a:p>
            <a:pPr marL="742950" lvl="1" indent="-285750" algn="just">
              <a:buFontTx/>
              <a:buChar char="-"/>
            </a:pPr>
            <a:r>
              <a:rPr lang="en-US" dirty="0"/>
              <a:t> Specialty Hospitals ,</a:t>
            </a:r>
          </a:p>
          <a:p>
            <a:pPr marL="742950" lvl="1" indent="-285750" algn="just">
              <a:buFontTx/>
              <a:buChar char="-"/>
            </a:pPr>
            <a:r>
              <a:rPr lang="en-US" dirty="0"/>
              <a:t> Skilled Nursing Facilities, </a:t>
            </a:r>
          </a:p>
          <a:p>
            <a:pPr marL="742950" lvl="1" indent="-285750" algn="just">
              <a:buFontTx/>
              <a:buChar char="-"/>
            </a:pPr>
            <a:r>
              <a:rPr lang="en-US" dirty="0"/>
              <a:t> Home Health Care Services,</a:t>
            </a:r>
          </a:p>
          <a:p>
            <a:pPr marL="742950" lvl="1" indent="-285750" algn="just">
              <a:buFontTx/>
              <a:buChar char="-"/>
            </a:pPr>
            <a:r>
              <a:rPr lang="en-US" dirty="0"/>
              <a:t> Ambulatory Care, </a:t>
            </a:r>
          </a:p>
          <a:p>
            <a:pPr marL="742950" lvl="1" indent="-285750" algn="just">
              <a:buFontTx/>
              <a:buChar char="-"/>
            </a:pPr>
            <a:r>
              <a:rPr lang="en-US" dirty="0"/>
              <a:t> Public Health Facilities,</a:t>
            </a:r>
          </a:p>
          <a:p>
            <a:pPr marL="742950" lvl="1" indent="-285750" algn="just">
              <a:buFontTx/>
              <a:buChar char="-"/>
            </a:pPr>
            <a:r>
              <a:rPr lang="en-US" dirty="0"/>
              <a:t> Office of Miscellaneous Health Practitioners, </a:t>
            </a:r>
          </a:p>
          <a:p>
            <a:pPr marL="742950" lvl="1" indent="-285750" algn="just">
              <a:buFontTx/>
              <a:buChar char="-"/>
            </a:pPr>
            <a:r>
              <a:rPr lang="en-US" dirty="0"/>
              <a:t> Office of Physicians,</a:t>
            </a:r>
          </a:p>
          <a:p>
            <a:pPr marL="742950" lvl="1" indent="-285750" algn="just">
              <a:buFontTx/>
              <a:buChar char="-"/>
            </a:pPr>
            <a:r>
              <a:rPr lang="en-US" dirty="0"/>
              <a:t> Outpatient Care </a:t>
            </a:r>
          </a:p>
          <a:p>
            <a:pPr lvl="1"/>
            <a:endParaRPr lang="en-US" dirty="0" smtClean="0"/>
          </a:p>
          <a:p>
            <a:endParaRPr lang="en-US" dirty="0"/>
          </a:p>
        </p:txBody>
      </p:sp>
    </p:spTree>
    <p:extLst>
      <p:ext uri="{BB962C8B-B14F-4D97-AF65-F5344CB8AC3E}">
        <p14:creationId xmlns:p14="http://schemas.microsoft.com/office/powerpoint/2010/main" val="322821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 and survey updates</a:t>
            </a:r>
            <a:endParaRPr lang="en-US" dirty="0"/>
          </a:p>
        </p:txBody>
      </p:sp>
      <p:sp>
        <p:nvSpPr>
          <p:cNvPr id="3" name="Content Placeholder 2"/>
          <p:cNvSpPr>
            <a:spLocks noGrp="1"/>
          </p:cNvSpPr>
          <p:nvPr>
            <p:ph idx="1"/>
          </p:nvPr>
        </p:nvSpPr>
        <p:spPr/>
        <p:txBody>
          <a:bodyPr>
            <a:normAutofit lnSpcReduction="10000"/>
          </a:bodyPr>
          <a:lstStyle/>
          <a:p>
            <a:r>
              <a:rPr lang="en-US" dirty="0" smtClean="0"/>
              <a:t>18 out of 20 institutions responded</a:t>
            </a:r>
          </a:p>
          <a:p>
            <a:pPr lvl="1"/>
            <a:r>
              <a:rPr lang="en-US" dirty="0" smtClean="0"/>
              <a:t>Up from 17 last year.</a:t>
            </a:r>
          </a:p>
          <a:p>
            <a:pPr lvl="1"/>
            <a:r>
              <a:rPr lang="en-US" dirty="0" smtClean="0"/>
              <a:t>Previous to 2014 there were typically between 10-12 institutions responding.</a:t>
            </a:r>
          </a:p>
          <a:p>
            <a:pPr lvl="1"/>
            <a:r>
              <a:rPr lang="en-US" dirty="0" smtClean="0"/>
              <a:t>No response from Nightingale College and Salt Lake Community College.</a:t>
            </a:r>
            <a:endParaRPr lang="en-US" dirty="0"/>
          </a:p>
          <a:p>
            <a:r>
              <a:rPr lang="en-US" dirty="0" smtClean="0"/>
              <a:t>Questions added/ changed</a:t>
            </a:r>
          </a:p>
          <a:p>
            <a:pPr lvl="1"/>
            <a:r>
              <a:rPr lang="en-US" dirty="0" smtClean="0"/>
              <a:t>NCLEX pass rates broken down by ADN/BSN programs</a:t>
            </a:r>
          </a:p>
          <a:p>
            <a:pPr lvl="1"/>
            <a:r>
              <a:rPr lang="en-US" dirty="0" smtClean="0"/>
              <a:t>Budget percentages including government sources</a:t>
            </a:r>
          </a:p>
          <a:p>
            <a:pPr lvl="1"/>
            <a:r>
              <a:rPr lang="en-US" dirty="0" smtClean="0"/>
              <a:t>Current Faculty/ Faculty needed by program type.</a:t>
            </a:r>
          </a:p>
          <a:p>
            <a:r>
              <a:rPr lang="en-US" dirty="0" smtClean="0"/>
              <a:t>Dropped 2007 data to increase accuracy</a:t>
            </a:r>
          </a:p>
          <a:p>
            <a:pPr lvl="1"/>
            <a:r>
              <a:rPr lang="en-US" dirty="0" smtClean="0"/>
              <a:t>Imputed data in missing years from previous or following year responses where possible.</a:t>
            </a:r>
          </a:p>
          <a:p>
            <a:pPr lvl="1"/>
            <a:r>
              <a:rPr lang="en-US" dirty="0" smtClean="0"/>
              <a:t>Most of imputed data is in the 2007-2012 range</a:t>
            </a:r>
          </a:p>
          <a:p>
            <a:pPr lvl="1"/>
            <a:endParaRPr lang="en-US" dirty="0"/>
          </a:p>
        </p:txBody>
      </p:sp>
    </p:spTree>
    <p:extLst>
      <p:ext uri="{BB962C8B-B14F-4D97-AF65-F5344CB8AC3E}">
        <p14:creationId xmlns:p14="http://schemas.microsoft.com/office/powerpoint/2010/main" val="185856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Rates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algn="just"/>
            <a:r>
              <a:rPr lang="en-US" dirty="0" smtClean="0"/>
              <a:t>Only </a:t>
            </a:r>
            <a:r>
              <a:rPr lang="en-US" dirty="0"/>
              <a:t>about 20 states are collecting some form of demand data. </a:t>
            </a:r>
          </a:p>
          <a:p>
            <a:pPr algn="just"/>
            <a:r>
              <a:rPr lang="en-US" dirty="0" smtClean="0"/>
              <a:t>Utah’s </a:t>
            </a:r>
            <a:r>
              <a:rPr lang="en-US" dirty="0"/>
              <a:t>respondent list and survey is very robust compared to demand data that other states are collecting. </a:t>
            </a:r>
          </a:p>
          <a:p>
            <a:pPr marL="11430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59491581"/>
              </p:ext>
            </p:extLst>
          </p:nvPr>
        </p:nvGraphicFramePr>
        <p:xfrm>
          <a:off x="1897994" y="1828800"/>
          <a:ext cx="8396011" cy="2474465"/>
        </p:xfrm>
        <a:graphic>
          <a:graphicData uri="http://schemas.openxmlformats.org/drawingml/2006/table">
            <a:tbl>
              <a:tblPr firstRow="1" bandRow="1"/>
              <a:tblGrid>
                <a:gridCol w="1718482"/>
                <a:gridCol w="1295400"/>
                <a:gridCol w="1600200"/>
                <a:gridCol w="1114929"/>
                <a:gridCol w="1066800"/>
                <a:gridCol w="1600200"/>
              </a:tblGrid>
              <a:tr h="9631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Response Rates</a:t>
                      </a:r>
                      <a:endParaRPr lang="en-US" dirty="0"/>
                    </a:p>
                  </a:txBody>
                  <a:tcPr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D4775">
                        <a:lumMod val="5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Hospitals/ Health Systems</a:t>
                      </a:r>
                      <a:endParaRPr lang="en-US" dirty="0"/>
                    </a:p>
                  </a:txBody>
                  <a:tcPr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D4775">
                        <a:lumMod val="5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Skilled Nursing Facility/Long-Term Care</a:t>
                      </a:r>
                      <a:endParaRPr lang="en-US" dirty="0"/>
                    </a:p>
                  </a:txBody>
                  <a:tcPr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D4775">
                        <a:lumMod val="5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Assisted Living Centers</a:t>
                      </a:r>
                      <a:endParaRPr lang="en-US" dirty="0"/>
                    </a:p>
                  </a:txBody>
                  <a:tcPr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D4775">
                        <a:lumMod val="5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Public Health</a:t>
                      </a:r>
                      <a:endParaRPr lang="en-US" dirty="0"/>
                    </a:p>
                  </a:txBody>
                  <a:tcPr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D4775">
                        <a:lumMod val="5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t>Home Health/</a:t>
                      </a:r>
                      <a:r>
                        <a:rPr lang="en-US" baseline="0" dirty="0" smtClean="0"/>
                        <a:t> Hospice</a:t>
                      </a:r>
                      <a:endParaRPr lang="en-US" dirty="0"/>
                    </a:p>
                  </a:txBody>
                  <a:tcPr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D4775">
                        <a:lumMod val="50000"/>
                      </a:srgbClr>
                    </a:solidFill>
                  </a:tcPr>
                </a:tc>
              </a:tr>
              <a:tr h="5037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Utah</a:t>
                      </a:r>
                      <a:endParaRPr lang="en-US" dirty="0"/>
                    </a:p>
                  </a:txBody>
                  <a:tcPr anchor="b">
                    <a:lnL w="12700" cmpd="sng">
                      <a:solidFill>
                        <a:srgbClr val="FFFFFF"/>
                      </a:solidFill>
                    </a:lnL>
                    <a:lnR w="19050" cap="flat" cmpd="sng" algn="ctr">
                      <a:solidFill>
                        <a:srgbClr val="1D4775">
                          <a:lumMod val="50000"/>
                        </a:srgbClr>
                      </a:solidFill>
                      <a:prstDash val="sysDash"/>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77%</a:t>
                      </a:r>
                      <a:endParaRPr lang="en-US" dirty="0"/>
                    </a:p>
                  </a:txBody>
                  <a:tcPr anchor="ctr">
                    <a:lnL w="19050" cap="flat" cmpd="sng" algn="ctr">
                      <a:solidFill>
                        <a:srgbClr val="1D4775">
                          <a:lumMod val="50000"/>
                        </a:srgbClr>
                      </a:solidFill>
                      <a:prstDash val="sysDash"/>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35%</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50%</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75%</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35%</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r>
              <a:tr h="5037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Louisiana</a:t>
                      </a:r>
                      <a:endParaRPr lang="en-US" dirty="0"/>
                    </a:p>
                  </a:txBody>
                  <a:tcPr anchor="b">
                    <a:lnL w="12700" cmpd="sng">
                      <a:solidFill>
                        <a:srgbClr val="FFFFFF"/>
                      </a:solidFill>
                    </a:lnL>
                    <a:lnR w="19050" cap="flat" cmpd="sng" algn="ctr">
                      <a:solidFill>
                        <a:srgbClr val="1D4775">
                          <a:lumMod val="50000"/>
                        </a:srgbClr>
                      </a:solidFill>
                      <a:prstDash val="sysDash"/>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97AE">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56%</a:t>
                      </a:r>
                      <a:endParaRPr lang="en-US" dirty="0"/>
                    </a:p>
                  </a:txBody>
                  <a:tcPr anchor="ctr">
                    <a:lnL w="19050" cap="flat" cmpd="sng" algn="ctr">
                      <a:solidFill>
                        <a:srgbClr val="1D4775">
                          <a:lumMod val="50000"/>
                        </a:srgbClr>
                      </a:solidFill>
                      <a:prstDash val="sysDash"/>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97AE">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47%</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97AE">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97AE">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100%</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97AE">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48%</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497AE">
                        <a:tint val="20000"/>
                      </a:srgbClr>
                    </a:solidFill>
                  </a:tcPr>
                </a:tc>
              </a:tr>
              <a:tr h="5037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en-US" dirty="0" smtClean="0"/>
                        <a:t>Oregon</a:t>
                      </a:r>
                      <a:endParaRPr lang="en-US" dirty="0"/>
                    </a:p>
                  </a:txBody>
                  <a:tcPr anchor="b">
                    <a:lnL w="12700" cmpd="sng">
                      <a:solidFill>
                        <a:srgbClr val="FFFFFF"/>
                      </a:solidFill>
                    </a:lnL>
                    <a:lnR w="19050" cap="flat" cmpd="sng" algn="ctr">
                      <a:solidFill>
                        <a:srgbClr val="1D4775">
                          <a:lumMod val="50000"/>
                        </a:srgbClr>
                      </a:solidFill>
                      <a:prstDash val="sysDash"/>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47%</a:t>
                      </a:r>
                      <a:endParaRPr lang="en-US" dirty="0"/>
                    </a:p>
                  </a:txBody>
                  <a:tcPr anchor="ctr">
                    <a:lnL w="19050" cap="flat" cmpd="sng" algn="ctr">
                      <a:solidFill>
                        <a:srgbClr val="1D4775">
                          <a:lumMod val="50000"/>
                        </a:srgbClr>
                      </a:solidFill>
                      <a:prstDash val="sysDash"/>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32%</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62%</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35%</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D4775">
                        <a:lumMod val="20000"/>
                        <a:lumOff val="80000"/>
                      </a:srgbClr>
                    </a:solidFill>
                  </a:tcPr>
                </a:tc>
              </a:tr>
            </a:tbl>
          </a:graphicData>
        </a:graphic>
      </p:graphicFrame>
    </p:spTree>
    <p:extLst>
      <p:ext uri="{BB962C8B-B14F-4D97-AF65-F5344CB8AC3E}">
        <p14:creationId xmlns:p14="http://schemas.microsoft.com/office/powerpoint/2010/main" val="914192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Workforces from Survey Data</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33" y="1733551"/>
            <a:ext cx="10318904" cy="455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309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of Contract Labor by Facility Type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146095"/>
              </p:ext>
            </p:extLst>
          </p:nvPr>
        </p:nvGraphicFramePr>
        <p:xfrm>
          <a:off x="1594725" y="1866899"/>
          <a:ext cx="8961120" cy="3829052"/>
        </p:xfrm>
        <a:graphic>
          <a:graphicData uri="http://schemas.openxmlformats.org/drawingml/2006/table">
            <a:tbl>
              <a:tblPr firstRow="1" firstCol="1" bandRow="1">
                <a:tableStyleId>{5C22544A-7EE6-4342-B048-85BDC9FD1C3A}</a:tableStyleId>
              </a:tblPr>
              <a:tblGrid>
                <a:gridCol w="1403723"/>
                <a:gridCol w="1392970"/>
                <a:gridCol w="1895511"/>
                <a:gridCol w="1446546"/>
                <a:gridCol w="1157236"/>
                <a:gridCol w="1665134"/>
              </a:tblGrid>
              <a:tr h="1677976">
                <a:tc>
                  <a:txBody>
                    <a:bodyPr/>
                    <a:lstStyle/>
                    <a:p>
                      <a:pPr marL="0" marR="0" algn="l">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en-US" sz="1800" dirty="0">
                          <a:effectLst/>
                        </a:rPr>
                        <a:t>Hospitals/ Health Systems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Skilled Nursing Facility/Long-Term 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Assisted Living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Public Health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Home Health/ Hospice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37769">
                <a:tc>
                  <a:txBody>
                    <a:bodyPr/>
                    <a:lstStyle/>
                    <a:p>
                      <a:pPr marL="0" marR="0" algn="r">
                        <a:lnSpc>
                          <a:spcPct val="107000"/>
                        </a:lnSpc>
                        <a:spcBef>
                          <a:spcPts val="0"/>
                        </a:spcBef>
                        <a:spcAft>
                          <a:spcPts val="0"/>
                        </a:spcAft>
                      </a:pPr>
                      <a:r>
                        <a:rPr lang="en-US" sz="1600">
                          <a:effectLst/>
                        </a:rPr>
                        <a:t>CNA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37769">
                <a:tc>
                  <a:txBody>
                    <a:bodyPr/>
                    <a:lstStyle/>
                    <a:p>
                      <a:pPr marL="0" marR="0" algn="r">
                        <a:lnSpc>
                          <a:spcPct val="107000"/>
                        </a:lnSpc>
                        <a:spcBef>
                          <a:spcPts val="0"/>
                        </a:spcBef>
                        <a:spcAft>
                          <a:spcPts val="0"/>
                        </a:spcAft>
                      </a:pPr>
                      <a:r>
                        <a:rPr lang="en-US" sz="1600">
                          <a:effectLst/>
                        </a:rPr>
                        <a:t>LPN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37769">
                <a:tc>
                  <a:txBody>
                    <a:bodyPr/>
                    <a:lstStyle/>
                    <a:p>
                      <a:pPr marL="0" marR="0" algn="r">
                        <a:lnSpc>
                          <a:spcPct val="107000"/>
                        </a:lnSpc>
                        <a:spcBef>
                          <a:spcPts val="0"/>
                        </a:spcBef>
                        <a:spcAft>
                          <a:spcPts val="0"/>
                        </a:spcAft>
                      </a:pPr>
                      <a:r>
                        <a:rPr lang="en-US" sz="1600">
                          <a:effectLst/>
                        </a:rPr>
                        <a:t>RN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37769">
                <a:tc>
                  <a:txBody>
                    <a:bodyPr/>
                    <a:lstStyle/>
                    <a:p>
                      <a:pPr marL="0" marR="0" algn="r">
                        <a:lnSpc>
                          <a:spcPct val="107000"/>
                        </a:lnSpc>
                        <a:spcBef>
                          <a:spcPts val="0"/>
                        </a:spcBef>
                        <a:spcAft>
                          <a:spcPts val="0"/>
                        </a:spcAft>
                      </a:pPr>
                      <a:r>
                        <a:rPr lang="en-US" sz="1600" dirty="0">
                          <a:effectLst/>
                        </a:rPr>
                        <a:t>APRN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15886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Top Three Most Difficult to Fill Positions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4141919"/>
              </p:ext>
            </p:extLst>
          </p:nvPr>
        </p:nvGraphicFramePr>
        <p:xfrm>
          <a:off x="676275" y="1847850"/>
          <a:ext cx="10906125" cy="4010025"/>
        </p:xfrm>
        <a:graphic>
          <a:graphicData uri="http://schemas.openxmlformats.org/drawingml/2006/table">
            <a:tbl>
              <a:tblPr firstRow="1" firstCol="1" bandRow="1">
                <a:tableStyleId>{5C22544A-7EE6-4342-B048-85BDC9FD1C3A}</a:tableStyleId>
              </a:tblPr>
              <a:tblGrid>
                <a:gridCol w="2181225"/>
                <a:gridCol w="2562225"/>
                <a:gridCol w="2152650"/>
                <a:gridCol w="1828800"/>
                <a:gridCol w="2181225"/>
              </a:tblGrid>
              <a:tr h="1415047">
                <a:tc>
                  <a:txBody>
                    <a:bodyPr/>
                    <a:lstStyle/>
                    <a:p>
                      <a:pPr marL="0" marR="0" algn="ctr">
                        <a:lnSpc>
                          <a:spcPct val="107000"/>
                        </a:lnSpc>
                        <a:spcBef>
                          <a:spcPts val="0"/>
                        </a:spcBef>
                        <a:spcAft>
                          <a:spcPts val="0"/>
                        </a:spcAft>
                      </a:pPr>
                      <a:r>
                        <a:rPr lang="en-US" sz="2400" dirty="0">
                          <a:effectLst/>
                        </a:rPr>
                        <a:t>Hospitals/ Health 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Skilled Nursing Facility/Long-Term Care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Assisted Living Center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Public Health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Home Health/ Hospice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594978">
                <a:tc>
                  <a:txBody>
                    <a:bodyPr/>
                    <a:lstStyle/>
                    <a:p>
                      <a:pPr marL="0" marR="0" algn="l" defTabSz="914400" rtl="0" eaLnBrk="1" latinLnBrk="0" hangingPunct="1">
                        <a:lnSpc>
                          <a:spcPct val="107000"/>
                        </a:lnSpc>
                        <a:spcBef>
                          <a:spcPts val="0"/>
                        </a:spcBef>
                        <a:spcAft>
                          <a:spcPts val="0"/>
                        </a:spcAft>
                      </a:pPr>
                      <a:r>
                        <a:rPr lang="en-US" sz="1600" b="0" kern="1200" dirty="0">
                          <a:solidFill>
                            <a:schemeClr val="dk1"/>
                          </a:solidFill>
                          <a:effectLst/>
                          <a:latin typeface="+mn-lt"/>
                          <a:ea typeface="+mn-ea"/>
                          <a:cs typeface="+mn-cs"/>
                        </a:rPr>
                        <a:t>-  Case Managers/ Discharge Planners</a:t>
                      </a:r>
                    </a:p>
                    <a:p>
                      <a:pPr marL="0" marR="0" algn="l" defTabSz="914400" rtl="0" eaLnBrk="1" latinLnBrk="0" hangingPunct="1">
                        <a:lnSpc>
                          <a:spcPct val="107000"/>
                        </a:lnSpc>
                        <a:spcBef>
                          <a:spcPts val="0"/>
                        </a:spcBef>
                        <a:spcAft>
                          <a:spcPts val="0"/>
                        </a:spcAft>
                      </a:pPr>
                      <a:r>
                        <a:rPr lang="en-US" sz="1600" b="0" kern="1200" dirty="0">
                          <a:solidFill>
                            <a:schemeClr val="dk1"/>
                          </a:solidFill>
                          <a:effectLst/>
                          <a:latin typeface="+mn-lt"/>
                          <a:ea typeface="+mn-ea"/>
                          <a:cs typeface="+mn-cs"/>
                        </a:rPr>
                        <a:t>- Critical Care</a:t>
                      </a:r>
                    </a:p>
                    <a:p>
                      <a:pPr marL="0" marR="0" algn="l" defTabSz="914400" rtl="0" eaLnBrk="1" latinLnBrk="0" hangingPunct="1">
                        <a:lnSpc>
                          <a:spcPct val="107000"/>
                        </a:lnSpc>
                        <a:spcBef>
                          <a:spcPts val="0"/>
                        </a:spcBef>
                        <a:spcAft>
                          <a:spcPts val="0"/>
                        </a:spcAft>
                      </a:pPr>
                      <a:r>
                        <a:rPr lang="en-US" sz="1600" b="0" kern="1200" dirty="0">
                          <a:solidFill>
                            <a:schemeClr val="dk1"/>
                          </a:solidFill>
                          <a:effectLst/>
                          <a:latin typeface="+mn-lt"/>
                          <a:ea typeface="+mn-ea"/>
                          <a:cs typeface="+mn-cs"/>
                        </a:rPr>
                        <a:t>- Labor and Delivery/ Postpartum Care</a:t>
                      </a:r>
                    </a:p>
                    <a:p>
                      <a:pPr marL="0" marR="0" algn="l"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 </a:t>
                      </a:r>
                    </a:p>
                  </a:txBody>
                  <a:tcPr marL="68580" marR="68580" marT="0" marB="0" anchor="ctr">
                    <a:solidFill>
                      <a:srgbClr val="D5D7E0"/>
                    </a:solidFill>
                  </a:tcPr>
                </a:tc>
                <a:tc>
                  <a:txBody>
                    <a:bodyPr/>
                    <a:lstStyle/>
                    <a:p>
                      <a:pPr marL="0" marR="0" algn="l">
                        <a:lnSpc>
                          <a:spcPct val="107000"/>
                        </a:lnSpc>
                        <a:spcBef>
                          <a:spcPts val="0"/>
                        </a:spcBef>
                        <a:spcAft>
                          <a:spcPts val="0"/>
                        </a:spcAft>
                      </a:pPr>
                      <a:r>
                        <a:rPr lang="en-US" sz="1600" dirty="0">
                          <a:effectLst/>
                        </a:rPr>
                        <a:t>- Rehabilitation</a:t>
                      </a:r>
                      <a:endParaRPr lang="en-US" sz="2000" dirty="0">
                        <a:effectLst/>
                      </a:endParaRPr>
                    </a:p>
                    <a:p>
                      <a:pPr marL="0" marR="0" algn="l">
                        <a:lnSpc>
                          <a:spcPct val="107000"/>
                        </a:lnSpc>
                        <a:spcBef>
                          <a:spcPts val="0"/>
                        </a:spcBef>
                        <a:spcAft>
                          <a:spcPts val="0"/>
                        </a:spcAft>
                      </a:pPr>
                      <a:r>
                        <a:rPr lang="en-US" sz="1600" dirty="0">
                          <a:effectLst/>
                        </a:rPr>
                        <a:t>- Primary Care</a:t>
                      </a:r>
                      <a:endParaRPr lang="en-US" sz="2000" dirty="0">
                        <a:effectLst/>
                      </a:endParaRPr>
                    </a:p>
                    <a:p>
                      <a:pPr marL="0" marR="0" algn="l">
                        <a:lnSpc>
                          <a:spcPct val="107000"/>
                        </a:lnSpc>
                        <a:spcBef>
                          <a:spcPts val="0"/>
                        </a:spcBef>
                        <a:spcAft>
                          <a:spcPts val="0"/>
                        </a:spcAft>
                      </a:pPr>
                      <a:r>
                        <a:rPr lang="en-US" sz="1600" dirty="0">
                          <a:effectLst/>
                        </a:rPr>
                        <a:t>- Case Managers/ Discharge Planners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5D7E0"/>
                    </a:solidFill>
                  </a:tcPr>
                </a:tc>
                <a:tc>
                  <a:txBody>
                    <a:bodyPr/>
                    <a:lstStyle/>
                    <a:p>
                      <a:pPr marL="0" marR="0" algn="l">
                        <a:lnSpc>
                          <a:spcPct val="107000"/>
                        </a:lnSpc>
                        <a:spcBef>
                          <a:spcPts val="0"/>
                        </a:spcBef>
                        <a:spcAft>
                          <a:spcPts val="0"/>
                        </a:spcAft>
                      </a:pPr>
                      <a:r>
                        <a:rPr lang="en-US" sz="1600">
                          <a:effectLst/>
                        </a:rPr>
                        <a:t>- Nurse Administrators</a:t>
                      </a:r>
                      <a:endParaRPr lang="en-US" sz="2000">
                        <a:effectLst/>
                      </a:endParaRPr>
                    </a:p>
                    <a:p>
                      <a:pPr marL="0" marR="0" algn="l">
                        <a:lnSpc>
                          <a:spcPct val="107000"/>
                        </a:lnSpc>
                        <a:spcBef>
                          <a:spcPts val="0"/>
                        </a:spcBef>
                        <a:spcAft>
                          <a:spcPts val="0"/>
                        </a:spcAft>
                      </a:pPr>
                      <a:r>
                        <a:rPr lang="en-US" sz="1600">
                          <a:effectLst/>
                        </a:rPr>
                        <a:t>- Primary Care</a:t>
                      </a:r>
                      <a:endParaRPr lang="en-US" sz="2000">
                        <a:effectLst/>
                      </a:endParaRPr>
                    </a:p>
                    <a:p>
                      <a:pPr marL="0" marR="0" algn="l">
                        <a:lnSpc>
                          <a:spcPct val="107000"/>
                        </a:lnSpc>
                        <a:spcBef>
                          <a:spcPts val="0"/>
                        </a:spcBef>
                        <a:spcAft>
                          <a:spcPts val="0"/>
                        </a:spcAft>
                      </a:pPr>
                      <a:r>
                        <a:rPr lang="en-US" sz="1600">
                          <a:effectLst/>
                        </a:rPr>
                        <a:t>- Hospice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a:effectLst/>
                        </a:rPr>
                        <a:t>- Public Health</a:t>
                      </a:r>
                      <a:endParaRPr lang="en-US" sz="2000">
                        <a:effectLst/>
                      </a:endParaRPr>
                    </a:p>
                    <a:p>
                      <a:pPr marL="0" marR="0" algn="l">
                        <a:lnSpc>
                          <a:spcPct val="107000"/>
                        </a:lnSpc>
                        <a:spcBef>
                          <a:spcPts val="0"/>
                        </a:spcBef>
                        <a:spcAft>
                          <a:spcPts val="0"/>
                        </a:spcAft>
                      </a:pPr>
                      <a:r>
                        <a:rPr lang="en-US" sz="1600">
                          <a:effectLst/>
                        </a:rPr>
                        <a:t>- Immunization</a:t>
                      </a:r>
                      <a:endParaRPr lang="en-US" sz="2000">
                        <a:effectLst/>
                      </a:endParaRPr>
                    </a:p>
                    <a:p>
                      <a:pPr marL="0" marR="0" algn="l">
                        <a:lnSpc>
                          <a:spcPct val="107000"/>
                        </a:lnSpc>
                        <a:spcBef>
                          <a:spcPts val="0"/>
                        </a:spcBef>
                        <a:spcAft>
                          <a:spcPts val="0"/>
                        </a:spcAft>
                      </a:pPr>
                      <a:r>
                        <a:rPr lang="en-US" sz="1600">
                          <a:effectLst/>
                        </a:rPr>
                        <a:t>- Nurse Administrator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600" dirty="0">
                          <a:effectLst/>
                        </a:rPr>
                        <a:t>- Hospice</a:t>
                      </a:r>
                      <a:endParaRPr lang="en-US" sz="2000" dirty="0">
                        <a:effectLst/>
                      </a:endParaRPr>
                    </a:p>
                    <a:p>
                      <a:pPr marL="0" marR="0" algn="l">
                        <a:lnSpc>
                          <a:spcPct val="107000"/>
                        </a:lnSpc>
                        <a:spcBef>
                          <a:spcPts val="0"/>
                        </a:spcBef>
                        <a:spcAft>
                          <a:spcPts val="0"/>
                        </a:spcAft>
                      </a:pPr>
                      <a:r>
                        <a:rPr lang="en-US" sz="1600" dirty="0">
                          <a:effectLst/>
                        </a:rPr>
                        <a:t>- Case Managers/ Discharge Planners</a:t>
                      </a:r>
                      <a:endParaRPr lang="en-US" sz="2000" dirty="0">
                        <a:effectLst/>
                      </a:endParaRPr>
                    </a:p>
                    <a:p>
                      <a:pPr marL="0" marR="0" algn="l">
                        <a:lnSpc>
                          <a:spcPct val="107000"/>
                        </a:lnSpc>
                        <a:spcBef>
                          <a:spcPts val="0"/>
                        </a:spcBef>
                        <a:spcAft>
                          <a:spcPts val="0"/>
                        </a:spcAft>
                      </a:pPr>
                      <a:r>
                        <a:rPr lang="en-US" sz="1600" dirty="0">
                          <a:effectLst/>
                        </a:rPr>
                        <a:t>- Nurse Administrator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954643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of Health Systems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793" y="1752601"/>
            <a:ext cx="3190875"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861" y="2238375"/>
            <a:ext cx="303847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508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Turnovers/ Vacancies- Health Systems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46" y="1651889"/>
            <a:ext cx="7559120" cy="236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610" y="4141889"/>
            <a:ext cx="7551311" cy="23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48009615"/>
              </p:ext>
            </p:extLst>
          </p:nvPr>
        </p:nvGraphicFramePr>
        <p:xfrm>
          <a:off x="8010525" y="1905337"/>
          <a:ext cx="3800475" cy="1859280"/>
        </p:xfrm>
        <a:graphic>
          <a:graphicData uri="http://schemas.openxmlformats.org/drawingml/2006/table">
            <a:tbl>
              <a:tblPr firstRow="1" bandRow="1">
                <a:tableStyleId>{5C22544A-7EE6-4342-B048-85BDC9FD1C3A}</a:tableStyleId>
              </a:tblPr>
              <a:tblGrid>
                <a:gridCol w="1863952"/>
                <a:gridCol w="1936523"/>
              </a:tblGrid>
              <a:tr h="0">
                <a:tc rowSpan="2">
                  <a:txBody>
                    <a:bodyPr/>
                    <a:lstStyle/>
                    <a:p>
                      <a:pPr algn="r"/>
                      <a:r>
                        <a:rPr lang="en-US" dirty="0" smtClean="0">
                          <a:solidFill>
                            <a:schemeClr val="tx1"/>
                          </a:solidFill>
                        </a:rPr>
                        <a:t>Turnover Rate=</a:t>
                      </a:r>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u="none" dirty="0" smtClean="0">
                          <a:solidFill>
                            <a:schemeClr val="tx1"/>
                          </a:solidFill>
                        </a:rPr>
                        <a:t>∑ </a:t>
                      </a:r>
                      <a:r>
                        <a:rPr lang="en-US" b="0" u="none" dirty="0" smtClean="0">
                          <a:solidFill>
                            <a:schemeClr val="tx1"/>
                          </a:solidFill>
                        </a:rPr>
                        <a:t>Separations (FTEs) </a:t>
                      </a:r>
                      <a:endParaRPr lang="en-US" b="0" u="none"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5630">
                <a:tc vMerge="1">
                  <a:txBody>
                    <a:bodyPr/>
                    <a:lstStyle/>
                    <a:p>
                      <a:endParaRPr lang="en-US"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Total Budgeted FTEs</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5630">
                <a:tc gridSpan="2">
                  <a:txBody>
                    <a:bodyPr/>
                    <a:lstStyle/>
                    <a:p>
                      <a:pPr algn="l"/>
                      <a:r>
                        <a:rPr lang="en-US" sz="1600" dirty="0" smtClean="0">
                          <a:solidFill>
                            <a:schemeClr val="tx1"/>
                          </a:solidFill>
                        </a:rPr>
                        <a:t>How many individuals left an organization in the last year</a:t>
                      </a:r>
                      <a:endParaRPr lang="en-US" sz="16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18061678"/>
              </p:ext>
            </p:extLst>
          </p:nvPr>
        </p:nvGraphicFramePr>
        <p:xfrm>
          <a:off x="133351" y="4519139"/>
          <a:ext cx="3886200" cy="1584960"/>
        </p:xfrm>
        <a:graphic>
          <a:graphicData uri="http://schemas.openxmlformats.org/drawingml/2006/table">
            <a:tbl>
              <a:tblPr firstRow="1" bandRow="1">
                <a:tableStyleId>{5C22544A-7EE6-4342-B048-85BDC9FD1C3A}</a:tableStyleId>
              </a:tblPr>
              <a:tblGrid>
                <a:gridCol w="1905997"/>
                <a:gridCol w="1980203"/>
              </a:tblGrid>
              <a:tr h="0">
                <a:tc rowSpan="2">
                  <a:txBody>
                    <a:bodyPr/>
                    <a:lstStyle/>
                    <a:p>
                      <a:pPr algn="r"/>
                      <a:r>
                        <a:rPr lang="en-US" dirty="0" smtClean="0">
                          <a:solidFill>
                            <a:schemeClr val="tx1"/>
                          </a:solidFill>
                        </a:rPr>
                        <a:t>Vacancy Rate=</a:t>
                      </a:r>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u="none" dirty="0" smtClean="0">
                          <a:solidFill>
                            <a:schemeClr val="tx1"/>
                          </a:solidFill>
                        </a:rPr>
                        <a:t>∑ </a:t>
                      </a:r>
                      <a:r>
                        <a:rPr lang="en-US" b="0" u="none" dirty="0" smtClean="0">
                          <a:solidFill>
                            <a:schemeClr val="tx1"/>
                          </a:solidFill>
                        </a:rPr>
                        <a:t>Vacant (FTEs) </a:t>
                      </a:r>
                      <a:endParaRPr lang="en-US" b="0" u="none"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5630">
                <a:tc vMerge="1">
                  <a:txBody>
                    <a:bodyPr/>
                    <a:lstStyle/>
                    <a:p>
                      <a:endParaRPr lang="en-US"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Total Budgeted FTEs</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5630">
                <a:tc gridSpan="2">
                  <a:txBody>
                    <a:bodyPr/>
                    <a:lstStyle/>
                    <a:p>
                      <a:pPr algn="l"/>
                      <a:r>
                        <a:rPr lang="en-US" sz="1600" dirty="0" smtClean="0"/>
                        <a:t>Positions that are both budgeted for and actively being recruited for</a:t>
                      </a:r>
                      <a:endParaRPr lang="en-US" sz="16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84771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Capacity- Health Systems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695450"/>
            <a:ext cx="969845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166433936"/>
              </p:ext>
            </p:extLst>
          </p:nvPr>
        </p:nvGraphicFramePr>
        <p:xfrm>
          <a:off x="76200" y="5734050"/>
          <a:ext cx="11029949" cy="731520"/>
        </p:xfrm>
        <a:graphic>
          <a:graphicData uri="http://schemas.openxmlformats.org/drawingml/2006/table">
            <a:tbl>
              <a:tblPr firstRow="1" bandRow="1">
                <a:tableStyleId>{5C22544A-7EE6-4342-B048-85BDC9FD1C3A}</a:tableStyleId>
              </a:tblPr>
              <a:tblGrid>
                <a:gridCol w="5086350"/>
                <a:gridCol w="5943599"/>
              </a:tblGrid>
              <a:tr h="0">
                <a:tc rowSpan="2">
                  <a:txBody>
                    <a:bodyPr/>
                    <a:lstStyle/>
                    <a:p>
                      <a:pPr algn="r"/>
                      <a:r>
                        <a:rPr lang="en-US" dirty="0" smtClean="0">
                          <a:solidFill>
                            <a:schemeClr val="tx1"/>
                          </a:solidFill>
                        </a:rPr>
                        <a:t>Change in Current Active Capacity=</a:t>
                      </a:r>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u="none" dirty="0" smtClean="0">
                          <a:solidFill>
                            <a:schemeClr val="tx1"/>
                          </a:solidFill>
                        </a:rPr>
                        <a:t>∑ </a:t>
                      </a:r>
                      <a:r>
                        <a:rPr lang="en-US" b="0" u="none" dirty="0" smtClean="0">
                          <a:solidFill>
                            <a:schemeClr val="tx1"/>
                          </a:solidFill>
                        </a:rPr>
                        <a:t>New FTEs</a:t>
                      </a:r>
                      <a:r>
                        <a:rPr lang="en-US" b="0" u="none" baseline="0" dirty="0" smtClean="0">
                          <a:solidFill>
                            <a:schemeClr val="tx1"/>
                          </a:solidFill>
                        </a:rPr>
                        <a:t> + Vacant FTEs </a:t>
                      </a:r>
                      <a:endParaRPr lang="en-US" b="0" u="none"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5630">
                <a:tc vMerge="1">
                  <a:txBody>
                    <a:bodyPr/>
                    <a:lstStyle/>
                    <a:p>
                      <a:endParaRPr lang="en-US"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Total Budgeted FTEs for 2016 (Including new FTEs)</a:t>
                      </a: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03069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66675"/>
            <a:ext cx="8258175" cy="670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734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5776" y="2767281"/>
            <a:ext cx="5620449" cy="1323439"/>
          </a:xfrm>
          <a:prstGeom prst="rect">
            <a:avLst/>
          </a:prstGeom>
          <a:noFill/>
        </p:spPr>
        <p:txBody>
          <a:bodyPr wrap="none" rtlCol="0">
            <a:spAutoFit/>
          </a:bodyPr>
          <a:lstStyle/>
          <a:p>
            <a:pPr algn="ctr"/>
            <a:r>
              <a:rPr lang="en-US" sz="8000" dirty="0" smtClean="0"/>
              <a:t>Questions?</a:t>
            </a:r>
            <a:endParaRPr lang="en-US" dirty="0"/>
          </a:p>
        </p:txBody>
      </p:sp>
    </p:spTree>
    <p:extLst>
      <p:ext uri="{BB962C8B-B14F-4D97-AF65-F5344CB8AC3E}">
        <p14:creationId xmlns:p14="http://schemas.microsoft.com/office/powerpoint/2010/main" val="92844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Licensed Practical Nurses 2010-2015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0111599"/>
              </p:ext>
            </p:extLst>
          </p:nvPr>
        </p:nvGraphicFramePr>
        <p:xfrm>
          <a:off x="2678682" y="1717484"/>
          <a:ext cx="6793206" cy="1311965"/>
        </p:xfrm>
        <a:graphic>
          <a:graphicData uri="http://schemas.openxmlformats.org/drawingml/2006/table">
            <a:tbl>
              <a:tblPr>
                <a:tableStyleId>{5C22544A-7EE6-4342-B048-85BDC9FD1C3A}</a:tableStyleId>
              </a:tblPr>
              <a:tblGrid>
                <a:gridCol w="3267582"/>
                <a:gridCol w="999241"/>
                <a:gridCol w="2526383"/>
              </a:tblGrid>
              <a:tr h="262393">
                <a:tc gridSpan="3">
                  <a:txBody>
                    <a:bodyPr/>
                    <a:lstStyle/>
                    <a:p>
                      <a:pPr algn="ctr" fontAlgn="b"/>
                      <a:r>
                        <a:rPr lang="en-US" sz="1600" u="sng" strike="noStrike" dirty="0">
                          <a:effectLst/>
                        </a:rPr>
                        <a:t>% of </a:t>
                      </a:r>
                      <a:r>
                        <a:rPr lang="en-US" sz="1600" u="sng" strike="noStrike" dirty="0" smtClean="0">
                          <a:effectLst/>
                        </a:rPr>
                        <a:t>Total Current </a:t>
                      </a:r>
                      <a:r>
                        <a:rPr lang="en-US" sz="1600" u="sng" strike="noStrike" dirty="0">
                          <a:effectLst/>
                        </a:rPr>
                        <a:t>Enrollment</a:t>
                      </a:r>
                      <a:endParaRPr lang="en-US" sz="1600" b="0" i="0" u="sng" strike="noStrike" dirty="0">
                        <a:solidFill>
                          <a:srgbClr val="000000"/>
                        </a:solidFill>
                        <a:effectLst/>
                        <a:latin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BECF0"/>
                    </a:solidFill>
                  </a:tcPr>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tc>
                <a:tc hMerge="1">
                  <a:txBody>
                    <a:bodyPr/>
                    <a:lstStyle/>
                    <a:p>
                      <a:pPr algn="ctr" fontAlgn="b"/>
                      <a:endParaRPr lang="en-US" sz="1600" b="0" i="0" u="sng"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ECF0"/>
                    </a:solidFill>
                  </a:tcPr>
                </a:tc>
              </a:tr>
              <a:tr h="262393">
                <a:tc>
                  <a:txBody>
                    <a:bodyPr/>
                    <a:lstStyle/>
                    <a:p>
                      <a:pPr algn="r" fontAlgn="b"/>
                      <a:r>
                        <a:rPr lang="en-US" sz="1600" u="none" strike="noStrike" dirty="0">
                          <a:effectLst/>
                        </a:rPr>
                        <a:t>Snow</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62393">
                <a:tc>
                  <a:txBody>
                    <a:bodyPr/>
                    <a:lstStyle/>
                    <a:p>
                      <a:pPr algn="r" fontAlgn="b"/>
                      <a:r>
                        <a:rPr lang="en-US" sz="1600" u="none" strike="noStrike" dirty="0">
                          <a:effectLst/>
                        </a:rPr>
                        <a:t>UCAT</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a:effectLst/>
                        </a:rPr>
                        <a:t>80%</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62393">
                <a:tc>
                  <a:txBody>
                    <a:bodyPr/>
                    <a:lstStyle/>
                    <a:p>
                      <a:pPr algn="r" fontAlgn="b"/>
                      <a:r>
                        <a:rPr lang="en-US" sz="1600" u="none" strike="noStrike" dirty="0">
                          <a:effectLst/>
                        </a:rPr>
                        <a:t>USU</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u="none" strike="noStrike" dirty="0">
                          <a:effectLst/>
                        </a:rPr>
                        <a:t>11%</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262393">
                <a:tc gridSpan="3">
                  <a:txBody>
                    <a:bodyPr/>
                    <a:lstStyle/>
                    <a:p>
                      <a:pPr algn="l" fontAlgn="b"/>
                      <a:r>
                        <a:rPr lang="en-US" sz="1200" u="none" strike="noStrike" dirty="0" smtClean="0">
                          <a:effectLst/>
                        </a:rPr>
                        <a:t>SLCC</a:t>
                      </a:r>
                      <a:r>
                        <a:rPr lang="en-US" sz="1200" u="none" strike="noStrike" baseline="0" dirty="0" smtClean="0">
                          <a:effectLst/>
                        </a:rPr>
                        <a:t> </a:t>
                      </a:r>
                      <a:r>
                        <a:rPr lang="en-US" sz="1200" u="none" strike="noStrike" dirty="0" smtClean="0">
                          <a:effectLst/>
                        </a:rPr>
                        <a:t>offers </a:t>
                      </a:r>
                      <a:r>
                        <a:rPr lang="en-US" sz="1200" u="none" strike="noStrike" dirty="0">
                          <a:effectLst/>
                        </a:rPr>
                        <a:t>a program- data </a:t>
                      </a:r>
                      <a:r>
                        <a:rPr lang="en-US" sz="1200" u="none" strike="noStrike" dirty="0" smtClean="0">
                          <a:effectLst/>
                        </a:rPr>
                        <a:t>unknown (likely less than 5% of total</a:t>
                      </a:r>
                      <a:r>
                        <a:rPr lang="en-US" sz="1200" u="none" strike="noStrike" baseline="0" dirty="0" smtClean="0">
                          <a:effectLst/>
                        </a:rPr>
                        <a:t> current enrollment</a:t>
                      </a:r>
                      <a:endParaRPr lang="en-US" sz="1600" u="none" strike="noStrike" baseline="0" dirty="0" smtClean="0">
                        <a:effectLs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290955841"/>
              </p:ext>
            </p:extLst>
          </p:nvPr>
        </p:nvGraphicFramePr>
        <p:xfrm>
          <a:off x="568171" y="3051747"/>
          <a:ext cx="11014229" cy="36393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879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ADN Programs 2008-2015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3280795"/>
              </p:ext>
            </p:extLst>
          </p:nvPr>
        </p:nvGraphicFramePr>
        <p:xfrm>
          <a:off x="680324" y="1665935"/>
          <a:ext cx="10789922" cy="1219200"/>
        </p:xfrm>
        <a:graphic>
          <a:graphicData uri="http://schemas.openxmlformats.org/drawingml/2006/table">
            <a:tbl>
              <a:tblPr/>
              <a:tblGrid>
                <a:gridCol w="1121131"/>
                <a:gridCol w="731520"/>
                <a:gridCol w="1775108"/>
                <a:gridCol w="556182"/>
                <a:gridCol w="920793"/>
                <a:gridCol w="675861"/>
                <a:gridCol w="1085719"/>
                <a:gridCol w="790789"/>
                <a:gridCol w="970059"/>
                <a:gridCol w="1181858"/>
                <a:gridCol w="980902"/>
              </a:tblGrid>
              <a:tr h="190500">
                <a:tc gridSpan="8">
                  <a:txBody>
                    <a:bodyPr/>
                    <a:lstStyle/>
                    <a:p>
                      <a:pPr marL="0" algn="ctr" defTabSz="914400" rtl="0" eaLnBrk="1" fontAlgn="b" latinLnBrk="0" hangingPunct="1"/>
                      <a:r>
                        <a:rPr lang="en-US" sz="1600" u="sng" strike="noStrike" kern="1200" dirty="0">
                          <a:solidFill>
                            <a:schemeClr val="dk1"/>
                          </a:solidFill>
                          <a:effectLst/>
                          <a:latin typeface="+mn-lt"/>
                          <a:ea typeface="+mn-ea"/>
                          <a:cs typeface="+mn-cs"/>
                        </a:rPr>
                        <a:t>% of Total Current Enrollment</a:t>
                      </a:r>
                    </a:p>
                  </a:txBody>
                  <a:tcPr marL="0" marR="0" marT="0" marB="0" anchor="b">
                    <a:lnL>
                      <a:noFill/>
                    </a:lnL>
                    <a:lnR>
                      <a:noFill/>
                    </a:lnR>
                    <a:lnT>
                      <a:noFill/>
                    </a:lnT>
                    <a:lnB>
                      <a:noFill/>
                    </a:lnB>
                    <a:solidFill>
                      <a:srgbClr val="EBEC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defTabSz="914400" rtl="0" eaLnBrk="1" fontAlgn="b" latinLnBrk="0" hangingPunct="1"/>
                      <a:endParaRPr lang="en-US" sz="1600" u="none" strike="noStrike" kern="1200">
                        <a:solidFill>
                          <a:schemeClr val="dk1"/>
                        </a:solidFill>
                        <a:effectLst/>
                        <a:latin typeface="+mn-lt"/>
                        <a:ea typeface="+mn-ea"/>
                        <a:cs typeface="+mn-cs"/>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EBECF0"/>
                    </a:solidFill>
                  </a:tcPr>
                </a:tc>
                <a:tc gridSpan="2">
                  <a:txBody>
                    <a:bodyPr/>
                    <a:lstStyle/>
                    <a:p>
                      <a:pPr marL="0" algn="ctr" defTabSz="914400" rtl="0" eaLnBrk="1" fontAlgn="b" latinLnBrk="0" hangingPunct="1"/>
                      <a:r>
                        <a:rPr lang="en-US" sz="1600" u="sng" strike="noStrike" kern="1200" dirty="0">
                          <a:solidFill>
                            <a:schemeClr val="dk1"/>
                          </a:solidFill>
                          <a:effectLst/>
                          <a:latin typeface="+mn-lt"/>
                          <a:ea typeface="+mn-ea"/>
                          <a:cs typeface="+mn-cs"/>
                        </a:rPr>
                        <a:t>Imputation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BECF0"/>
                    </a:solidFill>
                  </a:tcPr>
                </a:tc>
                <a:tc hMerge="1">
                  <a:txBody>
                    <a:bodyPr/>
                    <a:lstStyle/>
                    <a:p>
                      <a:endParaRPr lang="en-US"/>
                    </a:p>
                  </a:txBody>
                  <a:tcPr/>
                </a:tc>
              </a:tr>
              <a:tr h="200025">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Ameritech</a:t>
                      </a: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a:solidFill>
                            <a:schemeClr val="dk1"/>
                          </a:solidFill>
                          <a:effectLst/>
                          <a:latin typeface="+mn-lt"/>
                          <a:ea typeface="+mn-ea"/>
                          <a:cs typeface="+mn-cs"/>
                        </a:rPr>
                        <a:t>19%</a:t>
                      </a:r>
                    </a:p>
                  </a:txBody>
                  <a:tcPr marL="0" marR="0" marT="0" marB="0" anchor="b">
                    <a:lnL>
                      <a:noFill/>
                    </a:lnL>
                    <a:lnR>
                      <a:noFill/>
                    </a:lnR>
                    <a:lnT>
                      <a:noFill/>
                    </a:lnT>
                    <a:lnB>
                      <a:noFill/>
                    </a:lnB>
                    <a:solidFill>
                      <a:srgbClr val="EBECF0"/>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Eagle Gate</a:t>
                      </a: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2%</a:t>
                      </a:r>
                    </a:p>
                  </a:txBody>
                  <a:tcPr marL="0" marR="0" marT="0" marB="0" anchor="b">
                    <a:lnL>
                      <a:noFill/>
                    </a:lnL>
                    <a:lnR>
                      <a:noFill/>
                    </a:lnR>
                    <a:lnT>
                      <a:noFill/>
                    </a:lnT>
                    <a:lnB>
                      <a:noFill/>
                    </a:lnB>
                    <a:solidFill>
                      <a:srgbClr val="EBECF0"/>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Snow</a:t>
                      </a: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2%</a:t>
                      </a:r>
                    </a:p>
                  </a:txBody>
                  <a:tcPr marL="0" marR="0" marT="0" marB="0" anchor="b">
                    <a:lnL>
                      <a:noFill/>
                    </a:lnL>
                    <a:lnR>
                      <a:noFill/>
                    </a:lnR>
                    <a:lnT>
                      <a:noFill/>
                    </a:lnT>
                    <a:lnB>
                      <a:noFill/>
                    </a:lnB>
                    <a:solidFill>
                      <a:srgbClr val="EBECF0"/>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UVU</a:t>
                      </a: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a:solidFill>
                            <a:schemeClr val="dk1"/>
                          </a:solidFill>
                          <a:effectLst/>
                          <a:latin typeface="+mn-lt"/>
                          <a:ea typeface="+mn-ea"/>
                          <a:cs typeface="+mn-cs"/>
                        </a:rPr>
                        <a:t>9%</a:t>
                      </a: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endParaRPr lang="en-US" sz="1600" u="none" strike="noStrike" kern="1200" dirty="0">
                        <a:solidFill>
                          <a:schemeClr val="dk1"/>
                        </a:solidFill>
                        <a:effectLst/>
                        <a:latin typeface="+mn-lt"/>
                        <a:ea typeface="+mn-ea"/>
                        <a:cs typeface="+mn-cs"/>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EBECF0"/>
                    </a:solidFill>
                  </a:tcPr>
                </a:tc>
                <a:tc>
                  <a:txBody>
                    <a:bodyPr/>
                    <a:lstStyle/>
                    <a:p>
                      <a:pPr marL="0" algn="ctr" defTabSz="914400" rtl="0" eaLnBrk="1" fontAlgn="b" latinLnBrk="0" hangingPunct="1"/>
                      <a:r>
                        <a:rPr lang="en-US" sz="1600" u="none" strike="noStrike" kern="1200">
                          <a:solidFill>
                            <a:schemeClr val="dk1"/>
                          </a:solidFill>
                          <a:effectLst/>
                          <a:latin typeface="+mn-lt"/>
                          <a:ea typeface="+mn-ea"/>
                          <a:cs typeface="+mn-cs"/>
                        </a:rPr>
                        <a:t>Applicants</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18%</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EBECF0"/>
                    </a:solidFill>
                  </a:tcPr>
                </a:tc>
              </a:tr>
              <a:tr h="190500">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Dixie State </a:t>
                      </a: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5%</a:t>
                      </a:r>
                    </a:p>
                  </a:txBody>
                  <a:tcPr marL="0" marR="0" marT="0" marB="0" anchor="b">
                    <a:lnL>
                      <a:noFill/>
                    </a:lnL>
                    <a:lnR>
                      <a:noFill/>
                    </a:lnR>
                    <a:lnT>
                      <a:noFill/>
                    </a:lnT>
                    <a:lnB>
                      <a:noFill/>
                    </a:lnB>
                    <a:solidFill>
                      <a:srgbClr val="EBECF0"/>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Fortis</a:t>
                      </a: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6%</a:t>
                      </a:r>
                    </a:p>
                  </a:txBody>
                  <a:tcPr marL="0" marR="0" marT="0" marB="0" anchor="b">
                    <a:lnL>
                      <a:noFill/>
                    </a:lnL>
                    <a:lnR>
                      <a:noFill/>
                    </a:lnR>
                    <a:lnT>
                      <a:noFill/>
                    </a:lnT>
                    <a:lnB>
                      <a:noFill/>
                    </a:lnB>
                    <a:solidFill>
                      <a:srgbClr val="EBECF0"/>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USU</a:t>
                      </a: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3%</a:t>
                      </a:r>
                    </a:p>
                  </a:txBody>
                  <a:tcPr marL="0" marR="0" marT="0" marB="0" anchor="b">
                    <a:lnL>
                      <a:noFill/>
                    </a:lnL>
                    <a:lnR>
                      <a:noFill/>
                    </a:lnR>
                    <a:lnT>
                      <a:noFill/>
                    </a:lnT>
                    <a:lnB>
                      <a:noFill/>
                    </a:lnB>
                    <a:solidFill>
                      <a:srgbClr val="EBECF0"/>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Weber</a:t>
                      </a: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28%</a:t>
                      </a: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endParaRPr lang="en-US" sz="1600" u="none" strike="noStrike" kern="1200" dirty="0">
                        <a:solidFill>
                          <a:schemeClr val="dk1"/>
                        </a:solidFill>
                        <a:effectLst/>
                        <a:latin typeface="+mn-lt"/>
                        <a:ea typeface="+mn-ea"/>
                        <a:cs typeface="+mn-cs"/>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EBECF0"/>
                    </a:solidFill>
                  </a:tcPr>
                </a:tc>
                <a:tc>
                  <a:txBody>
                    <a:bodyPr/>
                    <a:lstStyle/>
                    <a:p>
                      <a:pPr marL="0" algn="ctr" defTabSz="914400" rtl="0" eaLnBrk="1" fontAlgn="b" latinLnBrk="0" hangingPunct="1"/>
                      <a:r>
                        <a:rPr lang="en-US" sz="1600" u="none" strike="noStrike" kern="1200">
                          <a:solidFill>
                            <a:schemeClr val="dk1"/>
                          </a:solidFill>
                          <a:effectLst/>
                          <a:latin typeface="+mn-lt"/>
                          <a:ea typeface="+mn-ea"/>
                          <a:cs typeface="+mn-cs"/>
                        </a:rPr>
                        <a:t>Students</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18%</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EBECF0"/>
                    </a:solidFill>
                  </a:tcPr>
                </a:tc>
              </a:tr>
              <a:tr h="190500">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SLCC*</a:t>
                      </a: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a:solidFill>
                            <a:schemeClr val="dk1"/>
                          </a:solidFill>
                          <a:effectLst/>
                          <a:latin typeface="+mn-lt"/>
                          <a:ea typeface="+mn-ea"/>
                          <a:cs typeface="+mn-cs"/>
                        </a:rPr>
                        <a:t>27%</a:t>
                      </a:r>
                    </a:p>
                  </a:txBody>
                  <a:tcPr marL="0" marR="0" marT="0" marB="0" anchor="b">
                    <a:lnL>
                      <a:noFill/>
                    </a:lnL>
                    <a:lnR>
                      <a:noFill/>
                    </a:lnR>
                    <a:lnT>
                      <a:noFill/>
                    </a:lnT>
                    <a:lnB>
                      <a:noFill/>
                    </a:lnB>
                    <a:solidFill>
                      <a:srgbClr val="EBECF0"/>
                    </a:solidFill>
                  </a:tcPr>
                </a:tc>
                <a:tc gridSpan="5">
                  <a:txBody>
                    <a:bodyPr/>
                    <a:lstStyle/>
                    <a:p>
                      <a:pPr marL="0" algn="l" defTabSz="914400" rtl="0" eaLnBrk="1" fontAlgn="b" latinLnBrk="0" hangingPunct="1"/>
                      <a:r>
                        <a:rPr lang="en-US" sz="1200" u="none" strike="noStrike" kern="1200" dirty="0">
                          <a:solidFill>
                            <a:schemeClr val="dk1"/>
                          </a:solidFill>
                          <a:effectLst/>
                          <a:latin typeface="+mn-lt"/>
                          <a:ea typeface="+mn-ea"/>
                          <a:cs typeface="+mn-cs"/>
                        </a:rPr>
                        <a:t>* Imputed from reported data from 3 years ago</a:t>
                      </a:r>
                    </a:p>
                  </a:txBody>
                  <a:tcPr marL="0" marR="0" marT="0" marB="0" anchor="b">
                    <a:lnL>
                      <a:noFill/>
                    </a:lnL>
                    <a:lnR>
                      <a:noFill/>
                    </a:lnR>
                    <a:lnT>
                      <a:noFill/>
                    </a:lnT>
                    <a:lnB>
                      <a:noFill/>
                    </a:lnB>
                    <a:solidFill>
                      <a:srgbClr val="EBEC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defTabSz="914400" rtl="0" eaLnBrk="1" fontAlgn="b" latinLnBrk="0" hangingPunct="1"/>
                      <a:endParaRPr lang="en-US" sz="1600" u="none" strike="noStrike" kern="1200">
                        <a:solidFill>
                          <a:schemeClr val="dk1"/>
                        </a:solidFill>
                        <a:effectLst/>
                        <a:latin typeface="+mn-lt"/>
                        <a:ea typeface="+mn-ea"/>
                        <a:cs typeface="+mn-cs"/>
                      </a:endParaRPr>
                    </a:p>
                  </a:txBody>
                  <a:tcPr marL="0" marR="0" marT="0" marB="0" anchor="b">
                    <a:lnL>
                      <a:noFill/>
                    </a:lnL>
                    <a:lnR>
                      <a:noFill/>
                    </a:lnR>
                    <a:lnT>
                      <a:noFill/>
                    </a:lnT>
                    <a:lnB>
                      <a:noFill/>
                    </a:lnB>
                    <a:solidFill>
                      <a:srgbClr val="EBECF0"/>
                    </a:solidFill>
                  </a:tcPr>
                </a:tc>
                <a:tc>
                  <a:txBody>
                    <a:bodyPr/>
                    <a:lstStyle/>
                    <a:p>
                      <a:pPr marL="0" algn="ctr" defTabSz="914400" rtl="0" eaLnBrk="1" fontAlgn="b" latinLnBrk="0" hangingPunct="1"/>
                      <a:endParaRPr lang="en-US" sz="1600" u="none" strike="noStrike" kern="1200" dirty="0">
                        <a:solidFill>
                          <a:schemeClr val="dk1"/>
                        </a:solidFill>
                        <a:effectLst/>
                        <a:latin typeface="+mn-lt"/>
                        <a:ea typeface="+mn-ea"/>
                        <a:cs typeface="+mn-cs"/>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EBECF0"/>
                    </a:solidFill>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Graduates</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EBECF0"/>
                    </a:solidFill>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18%</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EBECF0"/>
                    </a:solidFill>
                  </a:tcPr>
                </a:tc>
              </a:tr>
              <a:tr h="190500">
                <a:tc gridSpan="9">
                  <a:txBody>
                    <a:bodyPr/>
                    <a:lstStyle/>
                    <a:p>
                      <a:pPr marL="0" algn="l" defTabSz="914400" rtl="0" eaLnBrk="1" fontAlgn="b" latinLnBrk="0" hangingPunct="1"/>
                      <a:r>
                        <a:rPr lang="en-US" sz="1200" u="none" strike="noStrike" kern="1200" dirty="0">
                          <a:solidFill>
                            <a:schemeClr val="dk1"/>
                          </a:solidFill>
                          <a:effectLst/>
                          <a:latin typeface="+mn-lt"/>
                          <a:ea typeface="+mn-ea"/>
                          <a:cs typeface="+mn-cs"/>
                        </a:rPr>
                        <a:t>Nightingale College also has a program- data unknown (probably less than 3% of 2015 total </a:t>
                      </a:r>
                      <a:r>
                        <a:rPr lang="en-US" sz="1200" u="none" strike="noStrike" kern="1200" dirty="0" smtClean="0">
                          <a:solidFill>
                            <a:schemeClr val="dk1"/>
                          </a:solidFill>
                          <a:effectLst/>
                          <a:latin typeface="+mn-lt"/>
                          <a:ea typeface="+mn-ea"/>
                          <a:cs typeface="+mn-cs"/>
                        </a:rPr>
                        <a:t>enrollment</a:t>
                      </a:r>
                      <a:r>
                        <a:rPr lang="en-US" sz="1200" u="none" strike="noStrike" kern="1200" dirty="0">
                          <a:solidFill>
                            <a:schemeClr val="dk1"/>
                          </a:solidFill>
                          <a:effectLst/>
                          <a:latin typeface="+mn-lt"/>
                          <a:ea typeface="+mn-ea"/>
                          <a:cs typeface="+mn-cs"/>
                        </a:rPr>
                        <a:t>)</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EBEC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Enrollment</a:t>
                      </a: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EBECF0"/>
                    </a:solidFill>
                  </a:tcPr>
                </a:tc>
                <a:tc>
                  <a:txBody>
                    <a:bodyPr/>
                    <a:lstStyle/>
                    <a:p>
                      <a:pPr marL="0" algn="ctr" defTabSz="914400" rtl="0" eaLnBrk="1" fontAlgn="b" latinLnBrk="0" hangingPunct="1"/>
                      <a:r>
                        <a:rPr lang="en-US" sz="1600" u="none" strike="noStrike" kern="1200" dirty="0">
                          <a:solidFill>
                            <a:schemeClr val="dk1"/>
                          </a:solidFill>
                          <a:effectLst/>
                          <a:latin typeface="+mn-lt"/>
                          <a:ea typeface="+mn-ea"/>
                          <a:cs typeface="+mn-cs"/>
                        </a:rPr>
                        <a:t>17%</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BECF0"/>
                    </a:solidFill>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1512980901"/>
              </p:ext>
            </p:extLst>
          </p:nvPr>
        </p:nvGraphicFramePr>
        <p:xfrm>
          <a:off x="514251" y="3056669"/>
          <a:ext cx="11122068" cy="36486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40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n-US" sz="3600" dirty="0">
                <a:solidFill>
                  <a:prstClr val="black">
                    <a:lumMod val="65000"/>
                    <a:lumOff val="35000"/>
                  </a:prstClr>
                </a:solidFill>
              </a:rPr>
              <a:t>BSN Programs </a:t>
            </a:r>
            <a:r>
              <a:rPr lang="en-US" sz="3600" dirty="0" smtClean="0">
                <a:solidFill>
                  <a:prstClr val="black">
                    <a:lumMod val="65000"/>
                    <a:lumOff val="35000"/>
                  </a:prstClr>
                </a:solidFill>
              </a:rPr>
              <a:t>2008 </a:t>
            </a:r>
            <a:r>
              <a:rPr lang="en-US" sz="3600" dirty="0">
                <a:solidFill>
                  <a:prstClr val="black">
                    <a:lumMod val="65000"/>
                    <a:lumOff val="35000"/>
                  </a:prstClr>
                </a:solidFill>
              </a:rPr>
              <a:t>to 2015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8100454"/>
              </p:ext>
            </p:extLst>
          </p:nvPr>
        </p:nvGraphicFramePr>
        <p:xfrm>
          <a:off x="866975" y="1689154"/>
          <a:ext cx="10416619" cy="1219200"/>
        </p:xfrm>
        <a:graphic>
          <a:graphicData uri="http://schemas.openxmlformats.org/drawingml/2006/table">
            <a:tbl>
              <a:tblPr>
                <a:tableStyleId>{5C22544A-7EE6-4342-B048-85BDC9FD1C3A}</a:tableStyleId>
              </a:tblPr>
              <a:tblGrid>
                <a:gridCol w="1197204"/>
                <a:gridCol w="527901"/>
                <a:gridCol w="1362207"/>
                <a:gridCol w="404490"/>
                <a:gridCol w="1399731"/>
                <a:gridCol w="549357"/>
                <a:gridCol w="2251382"/>
                <a:gridCol w="540555"/>
                <a:gridCol w="223016"/>
                <a:gridCol w="1470582"/>
                <a:gridCol w="490194"/>
              </a:tblGrid>
              <a:tr h="201178">
                <a:tc gridSpan="8">
                  <a:txBody>
                    <a:bodyPr/>
                    <a:lstStyle/>
                    <a:p>
                      <a:pPr marL="0" algn="ctr" defTabSz="914400" rtl="0" eaLnBrk="1" fontAlgn="b" latinLnBrk="0" hangingPunct="1"/>
                      <a:r>
                        <a:rPr lang="en-US" sz="1600" u="sng" strike="noStrike" kern="1200" dirty="0" smtClean="0">
                          <a:solidFill>
                            <a:schemeClr val="dk1"/>
                          </a:solidFill>
                          <a:effectLst/>
                          <a:latin typeface="+mn-lt"/>
                          <a:ea typeface="+mn-ea"/>
                          <a:cs typeface="+mn-cs"/>
                        </a:rPr>
                        <a:t>% of Total Current Enrollment</a:t>
                      </a:r>
                      <a:endParaRPr lang="en-US" sz="1600" u="sng" strike="noStrike" kern="1200" dirty="0">
                        <a:solidFill>
                          <a:schemeClr val="dk1"/>
                        </a:solidFill>
                        <a:effectLst/>
                        <a:latin typeface="+mn-lt"/>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marL="0" algn="r" defTabSz="914400" rtl="0" eaLnBrk="1" fontAlgn="b" latinLnBrk="0" hangingPunct="1"/>
                      <a:endParaRPr lang="en-US" sz="1600" u="none" strike="noStrike" kern="1200" dirty="0">
                        <a:solidFill>
                          <a:schemeClr val="dk1"/>
                        </a:solidFill>
                        <a:effectLst/>
                        <a:latin typeface="+mn-lt"/>
                        <a:ea typeface="+mn-ea"/>
                        <a:cs typeface="+mn-cs"/>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algn="ctr" defTabSz="914400" rtl="0" eaLnBrk="1" fontAlgn="b" latinLnBrk="0" hangingPunct="1"/>
                      <a:r>
                        <a:rPr lang="en-US" sz="1600" u="sng" strike="noStrike" kern="1200" dirty="0" smtClean="0">
                          <a:solidFill>
                            <a:schemeClr val="dk1"/>
                          </a:solidFill>
                          <a:effectLst/>
                          <a:latin typeface="+mn-lt"/>
                          <a:ea typeface="+mn-ea"/>
                          <a:cs typeface="+mn-cs"/>
                        </a:rPr>
                        <a:t>Imputation %</a:t>
                      </a:r>
                      <a:endParaRPr lang="en-US" sz="1600" u="sng"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b"/>
                </a:tc>
              </a:tr>
              <a:tr h="198942">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BYU</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19%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Provo</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U of U</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10%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Western </a:t>
                      </a:r>
                      <a:r>
                        <a:rPr lang="en-US" sz="1600" u="none" strike="noStrike" kern="1200" dirty="0" smtClean="0">
                          <a:solidFill>
                            <a:schemeClr val="dk1"/>
                          </a:solidFill>
                          <a:effectLst/>
                          <a:latin typeface="+mn-lt"/>
                          <a:ea typeface="+mn-ea"/>
                          <a:cs typeface="+mn-cs"/>
                        </a:rPr>
                        <a:t>Governors</a:t>
                      </a:r>
                      <a:endParaRPr lang="en-US" sz="1600" u="none" strike="noStrike" kern="1200" dirty="0">
                        <a:solidFill>
                          <a:schemeClr val="dk1"/>
                        </a:solidFill>
                        <a:effectLst/>
                        <a:latin typeface="+mn-lt"/>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23%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endParaRPr lang="en-US" sz="1600" u="none" strike="noStrike" kern="1200" dirty="0">
                        <a:solidFill>
                          <a:schemeClr val="dk1"/>
                        </a:solidFill>
                        <a:effectLst/>
                        <a:latin typeface="+mn-lt"/>
                        <a:ea typeface="+mn-ea"/>
                        <a:cs typeface="+mn-cs"/>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smtClean="0">
                          <a:solidFill>
                            <a:schemeClr val="dk1"/>
                          </a:solidFill>
                          <a:effectLst/>
                          <a:latin typeface="+mn-lt"/>
                          <a:ea typeface="+mn-ea"/>
                          <a:cs typeface="+mn-cs"/>
                        </a:rPr>
                        <a:t>Applicants</a:t>
                      </a:r>
                      <a:endParaRPr lang="en-US" sz="16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600" u="none" strike="noStrike" kern="1200" dirty="0" smtClean="0">
                          <a:solidFill>
                            <a:schemeClr val="dk1"/>
                          </a:solidFill>
                          <a:effectLst/>
                          <a:latin typeface="+mn-lt"/>
                          <a:ea typeface="+mn-ea"/>
                          <a:cs typeface="+mn-cs"/>
                        </a:rPr>
                        <a:t>0%</a:t>
                      </a:r>
                      <a:endParaRPr lang="en-US" sz="1600" u="none" strike="noStrike" kern="1200" dirty="0">
                        <a:solidFill>
                          <a:schemeClr val="dk1"/>
                        </a:solidFill>
                        <a:effectLst/>
                        <a:latin typeface="+mn-lt"/>
                        <a:ea typeface="+mn-ea"/>
                        <a:cs typeface="+mn-cs"/>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25446">
                <a:tc>
                  <a:txBody>
                    <a:bodyPr/>
                    <a:lstStyle/>
                    <a:p>
                      <a:pPr marL="0" algn="r" defTabSz="914400" rtl="0" eaLnBrk="1" fontAlgn="b" latinLnBrk="0" hangingPunct="1"/>
                      <a:r>
                        <a:rPr lang="en-US" sz="1600" u="none" strike="noStrike" kern="1200">
                          <a:solidFill>
                            <a:schemeClr val="dk1"/>
                          </a:solidFill>
                          <a:effectLst/>
                          <a:latin typeface="+mn-lt"/>
                          <a:ea typeface="+mn-ea"/>
                          <a:cs typeface="+mn-cs"/>
                        </a:rPr>
                        <a:t>Dixie</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a:solidFill>
                            <a:schemeClr val="dk1"/>
                          </a:solidFill>
                          <a:effectLst/>
                          <a:latin typeface="+mn-lt"/>
                          <a:ea typeface="+mn-ea"/>
                          <a:cs typeface="+mn-cs"/>
                        </a:rPr>
                        <a:t>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err="1">
                          <a:solidFill>
                            <a:schemeClr val="dk1"/>
                          </a:solidFill>
                          <a:effectLst/>
                          <a:latin typeface="+mn-lt"/>
                          <a:ea typeface="+mn-ea"/>
                          <a:cs typeface="+mn-cs"/>
                        </a:rPr>
                        <a:t>Roseman</a:t>
                      </a:r>
                      <a:endParaRPr lang="en-US" sz="1600" u="none" strike="noStrike" kern="1200" dirty="0">
                        <a:solidFill>
                          <a:schemeClr val="dk1"/>
                        </a:solidFill>
                        <a:effectLst/>
                        <a:latin typeface="+mn-lt"/>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UVU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Westminster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endParaRPr lang="en-US" sz="1600" u="none" strike="noStrike" kern="1200" dirty="0">
                        <a:solidFill>
                          <a:schemeClr val="dk1"/>
                        </a:solidFill>
                        <a:effectLst/>
                        <a:latin typeface="+mn-lt"/>
                        <a:ea typeface="+mn-ea"/>
                        <a:cs typeface="+mn-cs"/>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smtClean="0">
                          <a:solidFill>
                            <a:schemeClr val="dk1"/>
                          </a:solidFill>
                          <a:effectLst/>
                          <a:latin typeface="+mn-lt"/>
                          <a:ea typeface="+mn-ea"/>
                          <a:cs typeface="+mn-cs"/>
                        </a:rPr>
                        <a:t>Students</a:t>
                      </a:r>
                      <a:endParaRPr lang="en-US" sz="16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600" u="none" strike="noStrike" kern="1200" dirty="0" smtClean="0">
                          <a:solidFill>
                            <a:schemeClr val="dk1"/>
                          </a:solidFill>
                          <a:effectLst/>
                          <a:latin typeface="+mn-lt"/>
                          <a:ea typeface="+mn-ea"/>
                          <a:cs typeface="+mn-cs"/>
                        </a:rPr>
                        <a:t>0%</a:t>
                      </a:r>
                      <a:endParaRPr lang="en-US" sz="1600" u="none" strike="noStrike" kern="1200" dirty="0">
                        <a:solidFill>
                          <a:schemeClr val="dk1"/>
                        </a:solidFill>
                        <a:effectLst/>
                        <a:latin typeface="+mn-lt"/>
                        <a:ea typeface="+mn-ea"/>
                        <a:cs typeface="+mn-cs"/>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84973">
                <a:tc>
                  <a:txBody>
                    <a:bodyPr/>
                    <a:lstStyle/>
                    <a:p>
                      <a:pPr marL="0" algn="r" defTabSz="914400" rtl="0" eaLnBrk="1" fontAlgn="b" latinLnBrk="0" hangingPunct="1"/>
                      <a:r>
                        <a:rPr lang="en-US" sz="1600" u="none" strike="noStrike" kern="1200">
                          <a:solidFill>
                            <a:schemeClr val="dk1"/>
                          </a:solidFill>
                          <a:effectLst/>
                          <a:latin typeface="+mn-lt"/>
                          <a:ea typeface="+mn-ea"/>
                          <a:cs typeface="+mn-cs"/>
                        </a:rPr>
                        <a:t>Eagle Gate</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a:solidFill>
                            <a:schemeClr val="dk1"/>
                          </a:solidFill>
                          <a:effectLst/>
                          <a:latin typeface="+mn-lt"/>
                          <a:ea typeface="+mn-ea"/>
                          <a:cs typeface="+mn-cs"/>
                        </a:rPr>
                        <a:t>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SUU</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a:solidFill>
                            <a:schemeClr val="dk1"/>
                          </a:solidFill>
                          <a:effectLst/>
                          <a:latin typeface="+mn-lt"/>
                          <a:ea typeface="+mn-ea"/>
                          <a:cs typeface="+mn-cs"/>
                        </a:rPr>
                        <a:t>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Weber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17%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endParaRPr lang="en-US" sz="1600" u="none" strike="noStrike" kern="1200" dirty="0">
                        <a:solidFill>
                          <a:schemeClr val="dk1"/>
                        </a:solidFill>
                        <a:effectLst/>
                        <a:latin typeface="+mn-lt"/>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endParaRPr lang="en-US" sz="1600" u="none" strike="noStrike" kern="1200" dirty="0">
                        <a:solidFill>
                          <a:schemeClr val="dk1"/>
                        </a:solidFill>
                        <a:effectLst/>
                        <a:latin typeface="+mn-lt"/>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endParaRPr lang="en-US" sz="1600" u="none" strike="noStrike" kern="1200" dirty="0">
                        <a:solidFill>
                          <a:schemeClr val="dk1"/>
                        </a:solidFill>
                        <a:effectLst/>
                        <a:latin typeface="+mn-lt"/>
                        <a:ea typeface="+mn-ea"/>
                        <a:cs typeface="+mn-cs"/>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u="none" strike="noStrike" kern="1200" dirty="0" smtClean="0">
                          <a:solidFill>
                            <a:schemeClr val="dk1"/>
                          </a:solidFill>
                          <a:effectLst/>
                          <a:latin typeface="+mn-lt"/>
                          <a:ea typeface="+mn-ea"/>
                          <a:cs typeface="+mn-cs"/>
                        </a:rPr>
                        <a:t>Graduates</a:t>
                      </a:r>
                    </a:p>
                  </a:txBody>
                  <a:tcPr marL="0" marR="0"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600" u="none" strike="noStrike" kern="1200" dirty="0" smtClean="0">
                          <a:solidFill>
                            <a:schemeClr val="dk1"/>
                          </a:solidFill>
                          <a:effectLst/>
                          <a:latin typeface="+mn-lt"/>
                          <a:ea typeface="+mn-ea"/>
                          <a:cs typeface="+mn-cs"/>
                        </a:rPr>
                        <a:t>0%</a:t>
                      </a:r>
                      <a:endParaRPr lang="en-US" sz="1600" u="none" strike="noStrike" kern="1200" dirty="0">
                        <a:solidFill>
                          <a:schemeClr val="dk1"/>
                        </a:solidFill>
                        <a:effectLst/>
                        <a:latin typeface="+mn-lt"/>
                        <a:ea typeface="+mn-ea"/>
                        <a:cs typeface="+mn-cs"/>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18898">
                <a:tc gridSpan="6">
                  <a:txBody>
                    <a:bodyPr/>
                    <a:lstStyle/>
                    <a:p>
                      <a:pPr marL="0" algn="l" defTabSz="914400" rtl="0" eaLnBrk="1" fontAlgn="b" latinLnBrk="0" hangingPunct="1"/>
                      <a:r>
                        <a:rPr lang="en-US" sz="1200" u="none" strike="noStrike" kern="1200">
                          <a:solidFill>
                            <a:schemeClr val="dk1"/>
                          </a:solidFill>
                          <a:effectLst/>
                          <a:latin typeface="+mn-lt"/>
                          <a:ea typeface="+mn-ea"/>
                          <a:cs typeface="+mn-cs"/>
                        </a:rPr>
                        <a:t>Nightengale offers a BSN Bridge program- data unknown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l" defTabSz="914400" rtl="0" eaLnBrk="1" fontAlgn="b" latinLnBrk="0" hangingPunct="1"/>
                      <a:endParaRPr lang="en-US" sz="1200" u="none" strike="noStrike" kern="1200" dirty="0">
                        <a:solidFill>
                          <a:schemeClr val="dk1"/>
                        </a:solidFill>
                        <a:effectLst/>
                        <a:latin typeface="+mn-lt"/>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endParaRPr lang="en-US" sz="1600" u="none" strike="noStrike" kern="1200" dirty="0">
                        <a:solidFill>
                          <a:schemeClr val="dk1"/>
                        </a:solidFill>
                        <a:effectLst/>
                        <a:latin typeface="+mn-lt"/>
                        <a:ea typeface="+mn-ea"/>
                        <a:cs typeface="+mn-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r" defTabSz="914400" rtl="0" eaLnBrk="1" fontAlgn="b" latinLnBrk="0" hangingPunct="1"/>
                      <a:endParaRPr lang="en-US" sz="1600" u="none" strike="noStrike" kern="1200" dirty="0">
                        <a:solidFill>
                          <a:schemeClr val="dk1"/>
                        </a:solidFill>
                        <a:effectLst/>
                        <a:latin typeface="+mn-lt"/>
                        <a:ea typeface="+mn-ea"/>
                        <a:cs typeface="+mn-cs"/>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600" u="none" strike="noStrike" kern="1200" dirty="0" smtClean="0">
                          <a:solidFill>
                            <a:schemeClr val="dk1"/>
                          </a:solidFill>
                          <a:effectLst/>
                          <a:latin typeface="+mn-lt"/>
                          <a:ea typeface="+mn-ea"/>
                          <a:cs typeface="+mn-cs"/>
                        </a:rPr>
                        <a:t>Enrollment</a:t>
                      </a:r>
                    </a:p>
                  </a:txBody>
                  <a:tcPr marL="0" marR="0"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600" u="none" strike="noStrike" kern="1200" dirty="0" smtClean="0">
                          <a:solidFill>
                            <a:schemeClr val="dk1"/>
                          </a:solidFill>
                          <a:effectLst/>
                          <a:latin typeface="+mn-lt"/>
                          <a:ea typeface="+mn-ea"/>
                          <a:cs typeface="+mn-cs"/>
                        </a:rPr>
                        <a:t>10%</a:t>
                      </a:r>
                      <a:endParaRPr lang="en-US" sz="1600" u="none" strike="noStrike" kern="1200" dirty="0">
                        <a:solidFill>
                          <a:schemeClr val="dk1"/>
                        </a:solidFill>
                        <a:effectLst/>
                        <a:latin typeface="+mn-lt"/>
                        <a:ea typeface="+mn-ea"/>
                        <a:cs typeface="+mn-cs"/>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423735177"/>
              </p:ext>
            </p:extLst>
          </p:nvPr>
        </p:nvGraphicFramePr>
        <p:xfrm>
          <a:off x="610576" y="2903826"/>
          <a:ext cx="10929415" cy="37389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567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n-US" sz="3600" dirty="0">
                <a:solidFill>
                  <a:prstClr val="black">
                    <a:lumMod val="65000"/>
                    <a:lumOff val="35000"/>
                  </a:prstClr>
                </a:solidFill>
              </a:rPr>
              <a:t>Nursing Masters Programs </a:t>
            </a:r>
            <a:r>
              <a:rPr lang="en-US" sz="3600" dirty="0" smtClean="0">
                <a:solidFill>
                  <a:prstClr val="black">
                    <a:lumMod val="65000"/>
                    <a:lumOff val="35000"/>
                  </a:prstClr>
                </a:solidFill>
              </a:rPr>
              <a:t>2008 </a:t>
            </a:r>
            <a:r>
              <a:rPr lang="en-US" sz="3600" dirty="0">
                <a:solidFill>
                  <a:prstClr val="black">
                    <a:lumMod val="65000"/>
                    <a:lumOff val="35000"/>
                  </a:prstClr>
                </a:solidFill>
              </a:rPr>
              <a:t>to 2015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465936"/>
              </p:ext>
            </p:extLst>
          </p:nvPr>
        </p:nvGraphicFramePr>
        <p:xfrm>
          <a:off x="3005594" y="1675512"/>
          <a:ext cx="6122502" cy="759596"/>
        </p:xfrm>
        <a:graphic>
          <a:graphicData uri="http://schemas.openxmlformats.org/drawingml/2006/table">
            <a:tbl>
              <a:tblPr>
                <a:tableStyleId>{5C22544A-7EE6-4342-B048-85BDC9FD1C3A}</a:tableStyleId>
              </a:tblPr>
              <a:tblGrid>
                <a:gridCol w="648350"/>
                <a:gridCol w="427323"/>
                <a:gridCol w="1326174"/>
                <a:gridCol w="419955"/>
                <a:gridCol w="2401848"/>
                <a:gridCol w="774342"/>
                <a:gridCol w="124510"/>
              </a:tblGrid>
              <a:tr h="271916">
                <a:tc gridSpan="6">
                  <a:txBody>
                    <a:bodyPr/>
                    <a:lstStyle/>
                    <a:p>
                      <a:pPr algn="ctr" fontAlgn="b"/>
                      <a:r>
                        <a:rPr lang="en-US" sz="1600" u="sng" strike="noStrike" dirty="0">
                          <a:effectLst/>
                        </a:rPr>
                        <a:t>% of Total Current Enrollment</a:t>
                      </a:r>
                      <a:endParaRPr lang="en-US" sz="1600" b="0" i="0" u="sng"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CF0"/>
                    </a:solidFill>
                  </a:tcPr>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600" b="0" i="0" u="sng"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ECF0"/>
                    </a:solidFill>
                  </a:tcPr>
                </a:tc>
              </a:tr>
              <a:tr h="133601">
                <a:tc>
                  <a:txBody>
                    <a:bodyPr/>
                    <a:lstStyle/>
                    <a:p>
                      <a:pPr algn="l" fontAlgn="b"/>
                      <a:r>
                        <a:rPr lang="en-US" sz="1600" u="none" strike="noStrike" dirty="0">
                          <a:effectLst/>
                        </a:rPr>
                        <a:t>BYU</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600" u="none" strike="noStrike" dirty="0">
                          <a:effectLst/>
                        </a:rPr>
                        <a:t>UVU </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600" u="none" strike="noStrike" dirty="0">
                          <a:effectLst/>
                        </a:rPr>
                        <a:t>Western </a:t>
                      </a:r>
                      <a:r>
                        <a:rPr lang="en-US" sz="1600" u="none" strike="noStrike" dirty="0" smtClean="0">
                          <a:effectLst/>
                        </a:rPr>
                        <a:t>Governors</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88544">
                <a:tc>
                  <a:txBody>
                    <a:bodyPr/>
                    <a:lstStyle/>
                    <a:p>
                      <a:pPr algn="l" fontAlgn="b"/>
                      <a:r>
                        <a:rPr lang="en-US" sz="1600" u="none" strike="noStrike" dirty="0">
                          <a:effectLst/>
                        </a:rPr>
                        <a:t>U of U</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600" u="none" strike="noStrike" dirty="0">
                          <a:effectLst/>
                        </a:rPr>
                        <a:t>14%</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600" u="none" strike="noStrike" dirty="0">
                          <a:effectLst/>
                        </a:rPr>
                        <a:t>Weber</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600" u="none" strike="noStrike" dirty="0">
                          <a:effectLst/>
                        </a:rPr>
                        <a:t>14%</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600" u="none" strike="noStrike" dirty="0">
                          <a:effectLst/>
                        </a:rPr>
                        <a:t>Westminster</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600" u="none" strike="noStrike" dirty="0">
                          <a:effectLst/>
                        </a:rPr>
                        <a:t>29%</a:t>
                      </a:r>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2551332417"/>
              </p:ext>
            </p:extLst>
          </p:nvPr>
        </p:nvGraphicFramePr>
        <p:xfrm>
          <a:off x="1089817" y="2574566"/>
          <a:ext cx="9970936" cy="3937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63439204"/>
              </p:ext>
            </p:extLst>
          </p:nvPr>
        </p:nvGraphicFramePr>
        <p:xfrm>
          <a:off x="9136535" y="1675512"/>
          <a:ext cx="1791094" cy="1219200"/>
        </p:xfrm>
        <a:graphic>
          <a:graphicData uri="http://schemas.openxmlformats.org/drawingml/2006/table">
            <a:tbl>
              <a:tblPr/>
              <a:tblGrid>
                <a:gridCol w="1234913"/>
                <a:gridCol w="556181"/>
              </a:tblGrid>
              <a:tr h="190500">
                <a:tc gridSpan="2">
                  <a:txBody>
                    <a:bodyPr/>
                    <a:lstStyle/>
                    <a:p>
                      <a:pPr marL="0" algn="ctr" defTabSz="914400" rtl="0" eaLnBrk="1" fontAlgn="b" latinLnBrk="0" hangingPunct="1"/>
                      <a:r>
                        <a:rPr lang="en-US" sz="1600" u="sng" strike="noStrike" kern="1200" dirty="0">
                          <a:solidFill>
                            <a:schemeClr val="dk1"/>
                          </a:solidFill>
                          <a:effectLst/>
                          <a:latin typeface="+mn-lt"/>
                          <a:ea typeface="+mn-ea"/>
                          <a:cs typeface="+mn-cs"/>
                        </a:rPr>
                        <a:t>Imputation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CF0"/>
                    </a:solidFill>
                  </a:tcPr>
                </a:tc>
                <a:tc hMerge="1">
                  <a:txBody>
                    <a:bodyPr/>
                    <a:lstStyle/>
                    <a:p>
                      <a:endParaRPr lang="en-US"/>
                    </a:p>
                  </a:txBody>
                  <a:tcPr/>
                </a:tc>
              </a:tr>
              <a:tr h="190500">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Qualified</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CF0"/>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9%</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CF0"/>
                    </a:solidFill>
                  </a:tcPr>
                </a:tc>
              </a:tr>
              <a:tr h="190500">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Accepted </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CF0"/>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12%</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CF0"/>
                    </a:solidFill>
                  </a:tcPr>
                </a:tc>
              </a:tr>
              <a:tr h="190500">
                <a:tc>
                  <a:txBody>
                    <a:bodyPr/>
                    <a:lstStyle/>
                    <a:p>
                      <a:pPr marL="0" algn="r" defTabSz="914400" rtl="0" eaLnBrk="1" fontAlgn="b" latinLnBrk="0" hangingPunct="1"/>
                      <a:r>
                        <a:rPr lang="en-US" sz="1600" u="none" strike="noStrike" kern="1200">
                          <a:solidFill>
                            <a:schemeClr val="dk1"/>
                          </a:solidFill>
                          <a:effectLst/>
                          <a:latin typeface="+mn-lt"/>
                          <a:ea typeface="+mn-ea"/>
                          <a:cs typeface="+mn-cs"/>
                        </a:rPr>
                        <a:t>Graduated</a:t>
                      </a: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CF0"/>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11%</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CF0"/>
                    </a:solidFill>
                  </a:tcPr>
                </a:tc>
              </a:tr>
              <a:tr h="200025">
                <a:tc>
                  <a:txBody>
                    <a:bodyPr/>
                    <a:lstStyle/>
                    <a:p>
                      <a:pPr marL="0" algn="r" defTabSz="914400" rtl="0" eaLnBrk="1" fontAlgn="b" latinLnBrk="0" hangingPunct="1"/>
                      <a:r>
                        <a:rPr lang="en-US" sz="1600" u="none" strike="noStrike" kern="1200" dirty="0" smtClean="0">
                          <a:solidFill>
                            <a:schemeClr val="dk1"/>
                          </a:solidFill>
                          <a:effectLst/>
                          <a:latin typeface="+mn-lt"/>
                          <a:ea typeface="+mn-ea"/>
                          <a:cs typeface="+mn-cs"/>
                        </a:rPr>
                        <a:t>Enrollment </a:t>
                      </a:r>
                      <a:endParaRPr lang="en-US" sz="1600" u="none" strike="noStrike" kern="1200" dirty="0">
                        <a:solidFill>
                          <a:schemeClr val="dk1"/>
                        </a:solidFill>
                        <a:effectLst/>
                        <a:latin typeface="+mn-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CF0"/>
                    </a:solidFill>
                  </a:tcPr>
                </a:tc>
                <a:tc>
                  <a:txBody>
                    <a:bodyPr/>
                    <a:lstStyle/>
                    <a:p>
                      <a:pPr marL="0" algn="r" defTabSz="914400" rtl="0" eaLnBrk="1" fontAlgn="b" latinLnBrk="0" hangingPunct="1"/>
                      <a:r>
                        <a:rPr lang="en-US" sz="1600" u="none" strike="noStrike" kern="1200" dirty="0">
                          <a:solidFill>
                            <a:schemeClr val="dk1"/>
                          </a:solidFill>
                          <a:effectLst/>
                          <a:latin typeface="+mn-lt"/>
                          <a:ea typeface="+mn-ea"/>
                          <a:cs typeface="+mn-cs"/>
                        </a:rPr>
                        <a:t>6%</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CF0"/>
                    </a:solidFill>
                  </a:tcPr>
                </a:tc>
              </a:tr>
            </a:tbl>
          </a:graphicData>
        </a:graphic>
      </p:graphicFrame>
    </p:spTree>
    <p:extLst>
      <p:ext uri="{BB962C8B-B14F-4D97-AF65-F5344CB8AC3E}">
        <p14:creationId xmlns:p14="http://schemas.microsoft.com/office/powerpoint/2010/main" val="108315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b="0" i="0" u="none" strike="noStrike" kern="1200" spc="0" baseline="0">
                <a:solidFill>
                  <a:prstClr val="black">
                    <a:lumMod val="65000"/>
                    <a:lumOff val="35000"/>
                  </a:prstClr>
                </a:solidFill>
                <a:latin typeface="+mn-lt"/>
                <a:ea typeface="+mn-ea"/>
                <a:cs typeface="+mn-cs"/>
              </a:defRPr>
            </a:pPr>
            <a:r>
              <a:rPr lang="en-US" sz="3600" dirty="0">
                <a:solidFill>
                  <a:prstClr val="black">
                    <a:lumMod val="65000"/>
                    <a:lumOff val="35000"/>
                  </a:prstClr>
                </a:solidFill>
              </a:rPr>
              <a:t>DNP Programs 2008 to 2015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7451054"/>
              </p:ext>
            </p:extLst>
          </p:nvPr>
        </p:nvGraphicFramePr>
        <p:xfrm>
          <a:off x="4174923" y="1661498"/>
          <a:ext cx="3800724" cy="487680"/>
        </p:xfrm>
        <a:graphic>
          <a:graphicData uri="http://schemas.openxmlformats.org/drawingml/2006/table">
            <a:tbl>
              <a:tblPr>
                <a:tableStyleId>{5C22544A-7EE6-4342-B048-85BDC9FD1C3A}</a:tableStyleId>
              </a:tblPr>
              <a:tblGrid>
                <a:gridCol w="1716830"/>
                <a:gridCol w="358218"/>
                <a:gridCol w="1205730"/>
                <a:gridCol w="519946"/>
              </a:tblGrid>
              <a:tr h="190500">
                <a:tc gridSpan="4">
                  <a:txBody>
                    <a:bodyPr/>
                    <a:lstStyle/>
                    <a:p>
                      <a:pPr algn="ctr" fontAlgn="b"/>
                      <a:r>
                        <a:rPr lang="en-US" sz="1600" u="sng" strike="noStrike" dirty="0">
                          <a:effectLst/>
                        </a:rPr>
                        <a:t>% of Total Current Enrollment</a:t>
                      </a:r>
                      <a:endParaRPr lang="en-US" sz="1600" b="0" i="0" u="sng"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r>
              <a:tr h="200025">
                <a:tc>
                  <a:txBody>
                    <a:bodyPr/>
                    <a:lstStyle/>
                    <a:p>
                      <a:pPr algn="ctr" fontAlgn="ctr"/>
                      <a:r>
                        <a:rPr lang="en-US" sz="1600" u="none" strike="noStrike" dirty="0">
                          <a:effectLst/>
                        </a:rPr>
                        <a:t>Rocky Mountain</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ctr"/>
                      <a:r>
                        <a:rPr lang="en-US" sz="1600" u="none" strike="noStrike" dirty="0">
                          <a:effectLst/>
                        </a:rPr>
                        <a:t>U of U</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en-US" sz="1600" u="none" strike="noStrike" dirty="0">
                          <a:effectLst/>
                        </a:rPr>
                        <a:t>96%</a:t>
                      </a:r>
                      <a:endParaRPr lang="en-US" sz="16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292773099"/>
              </p:ext>
            </p:extLst>
          </p:nvPr>
        </p:nvGraphicFramePr>
        <p:xfrm>
          <a:off x="527089" y="2149178"/>
          <a:ext cx="11096392" cy="4230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900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676900906"/>
              </p:ext>
            </p:extLst>
          </p:nvPr>
        </p:nvGraphicFramePr>
        <p:xfrm>
          <a:off x="568170" y="1536896"/>
          <a:ext cx="11014229" cy="465946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pPr>
              <a:defRPr sz="3200" b="0" i="0" u="none" strike="noStrike" kern="1200" spc="0" baseline="0">
                <a:solidFill>
                  <a:prstClr val="black">
                    <a:lumMod val="65000"/>
                    <a:lumOff val="35000"/>
                  </a:prstClr>
                </a:solidFill>
                <a:latin typeface="+mn-lt"/>
                <a:ea typeface="+mn-ea"/>
                <a:cs typeface="+mn-cs"/>
              </a:defRPr>
            </a:pPr>
            <a:r>
              <a:rPr lang="en-US" sz="3600" dirty="0">
                <a:solidFill>
                  <a:prstClr val="black">
                    <a:lumMod val="65000"/>
                    <a:lumOff val="35000"/>
                  </a:prstClr>
                </a:solidFill>
              </a:rPr>
              <a:t>Nursing PhD Programs 2008 to 2015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5070178"/>
              </p:ext>
            </p:extLst>
          </p:nvPr>
        </p:nvGraphicFramePr>
        <p:xfrm>
          <a:off x="5183658" y="1725433"/>
          <a:ext cx="1783254" cy="243840"/>
        </p:xfrm>
        <a:graphic>
          <a:graphicData uri="http://schemas.openxmlformats.org/drawingml/2006/table">
            <a:tbl>
              <a:tblPr>
                <a:tableStyleId>{5C22544A-7EE6-4342-B048-85BDC9FD1C3A}</a:tableStyleId>
              </a:tblPr>
              <a:tblGrid>
                <a:gridCol w="891627"/>
                <a:gridCol w="891627"/>
              </a:tblGrid>
              <a:tr h="200025">
                <a:tc>
                  <a:txBody>
                    <a:bodyPr/>
                    <a:lstStyle/>
                    <a:p>
                      <a:pPr algn="ctr" fontAlgn="ctr"/>
                      <a:r>
                        <a:rPr lang="en-US" sz="1600" u="none" strike="noStrike" dirty="0">
                          <a:effectLst/>
                        </a:rPr>
                        <a:t>U of U</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smtClean="0">
                          <a:effectLst/>
                        </a:rPr>
                        <a:t>100%</a:t>
                      </a:r>
                      <a:endParaRPr lang="en-US" sz="1600" b="1" i="0" u="none" strike="noStrike" dirty="0">
                        <a:solidFill>
                          <a:srgbClr val="000000"/>
                        </a:solidFill>
                        <a:effectLst/>
                        <a:latin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147851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Age 2014-2015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4839727"/>
              </p:ext>
            </p:extLst>
          </p:nvPr>
        </p:nvGraphicFramePr>
        <p:xfrm>
          <a:off x="1258930" y="1325740"/>
          <a:ext cx="9294825" cy="5364480"/>
        </p:xfrm>
        <a:graphic>
          <a:graphicData uri="http://schemas.openxmlformats.org/drawingml/2006/table">
            <a:tbl>
              <a:tblPr/>
              <a:tblGrid>
                <a:gridCol w="2776377"/>
                <a:gridCol w="724272"/>
                <a:gridCol w="724272"/>
                <a:gridCol w="724272"/>
                <a:gridCol w="724272"/>
                <a:gridCol w="724272"/>
                <a:gridCol w="724272"/>
                <a:gridCol w="724272"/>
                <a:gridCol w="724272"/>
                <a:gridCol w="724272"/>
              </a:tblGrid>
              <a:tr h="482138">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Age </a:t>
                      </a:r>
                      <a:endParaRPr lang="en-US" sz="1600" b="0" i="0" u="none" strike="noStrike" dirty="0" smtClean="0">
                        <a:solidFill>
                          <a:srgbClr val="000000"/>
                        </a:solidFill>
                        <a:effectLst/>
                        <a:latin typeface="Calibri" panose="020F0502020204030204" pitchFamily="34" charset="0"/>
                      </a:endParaRPr>
                    </a:p>
                    <a:p>
                      <a:pPr algn="ctr" fontAlgn="b"/>
                      <a:r>
                        <a:rPr lang="en-US" sz="1600" b="0" i="0" u="none" strike="noStrike" dirty="0" smtClean="0">
                          <a:solidFill>
                            <a:srgbClr val="000000"/>
                          </a:solidFill>
                          <a:effectLst/>
                          <a:latin typeface="Calibri" panose="020F0502020204030204" pitchFamily="34" charset="0"/>
                        </a:rPr>
                        <a:t>17-20</a:t>
                      </a:r>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Age</a:t>
                      </a:r>
                    </a:p>
                    <a:p>
                      <a:pPr algn="ctr" fontAlgn="b"/>
                      <a:r>
                        <a:rPr lang="en-US" sz="1600" b="0" i="0" u="none" strike="noStrike" dirty="0" smtClean="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21-25</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Age </a:t>
                      </a:r>
                      <a:endParaRPr lang="en-US" sz="1600" b="0" i="0" u="none" strike="noStrike" dirty="0" smtClean="0">
                        <a:solidFill>
                          <a:srgbClr val="000000"/>
                        </a:solidFill>
                        <a:effectLst/>
                        <a:latin typeface="Calibri" panose="020F0502020204030204" pitchFamily="34" charset="0"/>
                      </a:endParaRPr>
                    </a:p>
                    <a:p>
                      <a:pPr algn="ctr" fontAlgn="b"/>
                      <a:r>
                        <a:rPr lang="en-US" sz="1600" b="0" i="0" u="none" strike="noStrike" dirty="0" smtClean="0">
                          <a:solidFill>
                            <a:srgbClr val="000000"/>
                          </a:solidFill>
                          <a:effectLst/>
                          <a:latin typeface="Calibri" panose="020F0502020204030204" pitchFamily="34" charset="0"/>
                        </a:rPr>
                        <a:t>26-30</a:t>
                      </a:r>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Age </a:t>
                      </a:r>
                      <a:endParaRPr lang="en-US" sz="1600" b="0" i="0" u="none" strike="noStrike" dirty="0" smtClean="0">
                        <a:solidFill>
                          <a:srgbClr val="000000"/>
                        </a:solidFill>
                        <a:effectLst/>
                        <a:latin typeface="Calibri" panose="020F0502020204030204" pitchFamily="34" charset="0"/>
                      </a:endParaRPr>
                    </a:p>
                    <a:p>
                      <a:pPr algn="ctr" fontAlgn="b"/>
                      <a:r>
                        <a:rPr lang="en-US" sz="1600" b="0" i="0" u="none" strike="noStrike" dirty="0" smtClean="0">
                          <a:solidFill>
                            <a:srgbClr val="000000"/>
                          </a:solidFill>
                          <a:effectLst/>
                          <a:latin typeface="Calibri" panose="020F0502020204030204" pitchFamily="34" charset="0"/>
                        </a:rPr>
                        <a:t>31-40</a:t>
                      </a:r>
                      <a:endParaRPr lang="en-US" sz="16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Age</a:t>
                      </a:r>
                    </a:p>
                    <a:p>
                      <a:pPr algn="ctr" fontAlgn="b"/>
                      <a:r>
                        <a:rPr lang="en-US" sz="1600" b="0" i="0" u="none" strike="noStrike" dirty="0" smtClean="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41-50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Age</a:t>
                      </a:r>
                    </a:p>
                    <a:p>
                      <a:pPr algn="ctr" fontAlgn="b"/>
                      <a:r>
                        <a:rPr lang="en-US" sz="1600" b="0" i="0" u="none" strike="noStrike" dirty="0" smtClean="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51-60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Age </a:t>
                      </a:r>
                      <a:endParaRPr lang="en-US" sz="1600" b="0" i="0" u="none" strike="noStrike" dirty="0" smtClean="0">
                        <a:solidFill>
                          <a:srgbClr val="000000"/>
                        </a:solidFill>
                        <a:effectLst/>
                        <a:latin typeface="Calibri" panose="020F0502020204030204" pitchFamily="34" charset="0"/>
                      </a:endParaRPr>
                    </a:p>
                    <a:p>
                      <a:pPr algn="ctr" fontAlgn="b"/>
                      <a:r>
                        <a:rPr lang="en-US" sz="1600" b="0" i="0" u="none" strike="noStrike" dirty="0" smtClean="0">
                          <a:solidFill>
                            <a:srgbClr val="000000"/>
                          </a:solidFill>
                          <a:effectLst/>
                          <a:latin typeface="Calibri" panose="020F0502020204030204" pitchFamily="34" charset="0"/>
                        </a:rPr>
                        <a:t>61</a:t>
                      </a:r>
                      <a:r>
                        <a:rPr lang="en-US" sz="1600" b="0" i="0" u="none" strike="noStrike" dirty="0">
                          <a:solidFill>
                            <a:srgbClr val="000000"/>
                          </a:solidFill>
                          <a:effectLst/>
                          <a:latin typeface="Calibri" panose="020F0502020204030204" pitchFamily="34" charset="0"/>
                        </a:rPr>
                        <a:t>+</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Age </a:t>
                      </a:r>
                      <a:r>
                        <a:rPr lang="en-US" sz="1600" b="0" i="0" u="none" strike="noStrike" dirty="0" err="1">
                          <a:solidFill>
                            <a:srgbClr val="000000"/>
                          </a:solidFill>
                          <a:effectLst/>
                          <a:latin typeface="Calibri" panose="020F0502020204030204" pitchFamily="34" charset="0"/>
                        </a:rPr>
                        <a:t>Unkn</a:t>
                      </a:r>
                      <a:endParaRPr lang="en-US" sz="160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069">
                <a:tc rowSpan="2">
                  <a:txBody>
                    <a:bodyPr/>
                    <a:lstStyle/>
                    <a:p>
                      <a:pPr algn="r" fontAlgn="b"/>
                      <a:r>
                        <a:rPr lang="en-US" sz="1600" b="0" i="0" u="none" strike="noStrike" dirty="0" smtClean="0">
                          <a:solidFill>
                            <a:srgbClr val="000000"/>
                          </a:solidFill>
                          <a:effectLst/>
                          <a:latin typeface="Calibri" panose="020F0502020204030204" pitchFamily="34" charset="0"/>
                        </a:rPr>
                        <a:t>LPN</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E5CA"/>
                    </a:solidFill>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2A56A"/>
                    </a:solidFill>
                  </a:tcPr>
                </a:tc>
                <a:tc>
                  <a:txBody>
                    <a:bodyPr/>
                    <a:lstStyle/>
                    <a:p>
                      <a:pPr algn="ctr" fontAlgn="b"/>
                      <a:r>
                        <a:rPr lang="en-US" sz="1600" b="0" i="0" u="none" strike="noStrike" dirty="0">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9C398"/>
                    </a:solidFill>
                  </a:tcPr>
                </a:tc>
                <a:tc>
                  <a:txBody>
                    <a:bodyPr/>
                    <a:lstStyle/>
                    <a:p>
                      <a:pPr algn="ctr" fontAlgn="b"/>
                      <a:r>
                        <a:rPr lang="en-US" sz="1600" b="0" i="0" u="none" strike="noStrike" dirty="0">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6C194"/>
                    </a:solidFill>
                  </a:tcPr>
                </a:tc>
                <a:tc>
                  <a:txBody>
                    <a:bodyPr/>
                    <a:lstStyle/>
                    <a:p>
                      <a:pPr algn="ctr" fontAlgn="b"/>
                      <a:r>
                        <a:rPr lang="en-US" sz="1600" b="0"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E5CA"/>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CD5"/>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E5CB"/>
                    </a:solidFill>
                  </a:tcPr>
                </a:tc>
              </a:tr>
              <a:tr h="241069">
                <a:tc vMerge="1">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9C3"/>
                    </a:solidFill>
                  </a:tcPr>
                </a:tc>
                <a:tc>
                  <a:txBody>
                    <a:bodyPr/>
                    <a:lstStyle/>
                    <a:p>
                      <a:pPr algn="ctr" fontAlgn="b"/>
                      <a:r>
                        <a:rPr lang="en-US" sz="1600" b="0" i="0" u="none" strike="noStrike">
                          <a:solidFill>
                            <a:srgbClr val="000000"/>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9D64"/>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6B58A"/>
                    </a:solidFill>
                  </a:tcPr>
                </a:tc>
                <a:tc>
                  <a:txBody>
                    <a:bodyPr/>
                    <a:lstStyle/>
                    <a:p>
                      <a:pPr algn="ctr" fontAlgn="b"/>
                      <a:r>
                        <a:rPr lang="en-US" sz="1600" b="0" i="0" u="none" strike="noStrike" dirty="0">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BC96"/>
                    </a:solidFill>
                  </a:tcP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9C5"/>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2D3"/>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r>
              <a:tr h="241069">
                <a:tc rowSpan="2">
                  <a:txBody>
                    <a:bodyPr/>
                    <a:lstStyle/>
                    <a:p>
                      <a:pPr algn="r" fontAlgn="b"/>
                      <a:r>
                        <a:rPr lang="en-US" sz="1600" b="0" i="0" u="none" strike="noStrike" dirty="0">
                          <a:solidFill>
                            <a:srgbClr val="000000"/>
                          </a:solidFill>
                          <a:effectLst/>
                          <a:latin typeface="Calibri" panose="020F0502020204030204" pitchFamily="34" charset="0"/>
                        </a:rPr>
                        <a:t>ADN, </a:t>
                      </a:r>
                      <a:r>
                        <a:rPr lang="en-US" sz="1600" b="0" i="0" u="none" strike="noStrike" dirty="0" smtClean="0">
                          <a:solidFill>
                            <a:srgbClr val="000000"/>
                          </a:solidFill>
                          <a:effectLst/>
                          <a:latin typeface="Calibri" panose="020F0502020204030204" pitchFamily="34" charset="0"/>
                        </a:rPr>
                        <a:t>Generic</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7CE"/>
                    </a:solidFill>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B786"/>
                    </a:solidFill>
                  </a:tcPr>
                </a:tc>
                <a:tc>
                  <a:txBody>
                    <a:bodyPr/>
                    <a:lstStyle/>
                    <a:p>
                      <a:pPr algn="ctr" fontAlgn="b"/>
                      <a:r>
                        <a:rPr lang="en-US" sz="16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8B684"/>
                    </a:solidFill>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AB886"/>
                    </a:solidFill>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FE1C4"/>
                    </a:solidFill>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9D0"/>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r>
              <a:tr h="241069">
                <a:tc vMerge="1">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AD4BC"/>
                    </a:solidFill>
                  </a:tcPr>
                </a:tc>
                <a:tc>
                  <a:txBody>
                    <a:bodyPr/>
                    <a:lstStyle/>
                    <a:p>
                      <a:pPr algn="ctr" fontAlgn="b"/>
                      <a:r>
                        <a:rPr lang="en-US" sz="16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9F67"/>
                    </a:solidFill>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BD98"/>
                    </a:solidFill>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BD97"/>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AD6BF"/>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2D2"/>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3D4"/>
                    </a:solidFill>
                  </a:tcPr>
                </a:tc>
              </a:tr>
              <a:tr h="241069">
                <a:tc rowSpan="2">
                  <a:txBody>
                    <a:bodyPr/>
                    <a:lstStyle/>
                    <a:p>
                      <a:pPr algn="r" fontAlgn="b"/>
                      <a:r>
                        <a:rPr lang="en-US" sz="1600" b="0" i="0" u="none" strike="noStrike" dirty="0">
                          <a:solidFill>
                            <a:srgbClr val="000000"/>
                          </a:solidFill>
                          <a:effectLst/>
                          <a:latin typeface="Calibri" panose="020F0502020204030204" pitchFamily="34" charset="0"/>
                        </a:rPr>
                        <a:t>ADN, </a:t>
                      </a:r>
                      <a:r>
                        <a:rPr lang="en-US" sz="1600" b="0" i="0" u="none" strike="noStrike" dirty="0" smtClean="0">
                          <a:solidFill>
                            <a:srgbClr val="000000"/>
                          </a:solidFill>
                          <a:effectLst/>
                          <a:latin typeface="Calibri" panose="020F0502020204030204" pitchFamily="34" charset="0"/>
                        </a:rPr>
                        <a:t>Bridge</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9DCBD"/>
                    </a:solidFill>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A9F61"/>
                    </a:solidFill>
                  </a:tcPr>
                </a:tc>
                <a:tc>
                  <a:txBody>
                    <a:bodyPr/>
                    <a:lstStyle/>
                    <a:p>
                      <a:pPr algn="ctr" fontAlgn="b"/>
                      <a:r>
                        <a:rPr lang="en-US" sz="16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AC499"/>
                    </a:solidFill>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CC59B"/>
                    </a:solidFill>
                  </a:tcP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4E4CA"/>
                    </a:solidFill>
                  </a:tcP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EECD5"/>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r>
              <a:tr h="241069">
                <a:tc vMerge="1">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0D0"/>
                    </a:solidFill>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3A571"/>
                    </a:solidFill>
                  </a:tcPr>
                </a:tc>
                <a:tc>
                  <a:txBody>
                    <a:bodyPr/>
                    <a:lstStyle/>
                    <a:p>
                      <a:pPr algn="ctr" fontAlgn="b"/>
                      <a:r>
                        <a:rPr lang="en-US" sz="16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4A3"/>
                    </a:solidFill>
                  </a:tcPr>
                </a:tc>
                <a:tc>
                  <a:txBody>
                    <a:bodyPr/>
                    <a:lstStyle/>
                    <a:p>
                      <a:pPr algn="ctr" fontAlgn="b"/>
                      <a:r>
                        <a:rPr lang="en-US" sz="16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BC96"/>
                    </a:solidFill>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7C1"/>
                    </a:solidFill>
                  </a:tcP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DECC"/>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CCAF"/>
                    </a:solidFill>
                  </a:tcPr>
                </a:tc>
              </a:tr>
              <a:tr h="241069">
                <a:tc rowSpan="2">
                  <a:txBody>
                    <a:bodyPr/>
                    <a:lstStyle/>
                    <a:p>
                      <a:pPr algn="r" fontAlgn="b"/>
                      <a:r>
                        <a:rPr lang="en-US" sz="1600" b="0" i="0" u="none" strike="noStrike" dirty="0">
                          <a:solidFill>
                            <a:srgbClr val="000000"/>
                          </a:solidFill>
                          <a:effectLst/>
                          <a:latin typeface="Calibri" panose="020F0502020204030204" pitchFamily="34" charset="0"/>
                        </a:rPr>
                        <a:t>Pre-License BSN, </a:t>
                      </a:r>
                      <a:r>
                        <a:rPr lang="en-US" sz="1600" b="0" i="0" u="none" strike="noStrike" dirty="0" smtClean="0">
                          <a:solidFill>
                            <a:srgbClr val="000000"/>
                          </a:solidFill>
                          <a:effectLst/>
                          <a:latin typeface="Calibri" panose="020F0502020204030204" pitchFamily="34" charset="0"/>
                        </a:rPr>
                        <a:t>Generic</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55%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48235"/>
                    </a:solidFill>
                  </a:tcPr>
                </a:tc>
                <a:tc>
                  <a:txBody>
                    <a:bodyPr/>
                    <a:lstStyle/>
                    <a:p>
                      <a:pPr algn="ctr" fontAlgn="b"/>
                      <a:r>
                        <a:rPr lang="en-US" sz="16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B481"/>
                    </a:solidFill>
                  </a:tcPr>
                </a:tc>
                <a:tc>
                  <a:txBody>
                    <a:bodyPr/>
                    <a:lstStyle/>
                    <a:p>
                      <a:pPr algn="ctr" fontAlgn="b"/>
                      <a:r>
                        <a:rPr lang="en-US" sz="16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EE0C3"/>
                    </a:solid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5E5CB"/>
                    </a:solidFill>
                  </a:tcPr>
                </a:tc>
                <a:tc>
                  <a:txBody>
                    <a:bodyPr/>
                    <a:lstStyle/>
                    <a:p>
                      <a:pPr algn="ctr" fontAlgn="b"/>
                      <a:r>
                        <a:rPr lang="en-US" sz="16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D4"/>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r>
              <a:tr h="241069">
                <a:tc vMerge="1">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AD4BC"/>
                    </a:solidFill>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7D31"/>
                    </a:solidFill>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D0B5"/>
                    </a:solidFill>
                  </a:tcPr>
                </a:tc>
                <a:tc>
                  <a:txBody>
                    <a:bodyPr/>
                    <a:lstStyle/>
                    <a:p>
                      <a:pPr algn="ctr" fontAlgn="b"/>
                      <a:r>
                        <a:rPr lang="en-US" sz="16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C29F"/>
                    </a:solid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CCA"/>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3D5"/>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r>
              <a:tr h="241069">
                <a:tc rowSpan="2">
                  <a:txBody>
                    <a:bodyPr/>
                    <a:lstStyle/>
                    <a:p>
                      <a:pPr algn="r" fontAlgn="b"/>
                      <a:r>
                        <a:rPr lang="en-US" sz="1600" b="0" i="0" u="none" strike="noStrike" dirty="0">
                          <a:solidFill>
                            <a:srgbClr val="000000"/>
                          </a:solidFill>
                          <a:effectLst/>
                          <a:latin typeface="Calibri" panose="020F0502020204030204" pitchFamily="34" charset="0"/>
                        </a:rPr>
                        <a:t>Post-License </a:t>
                      </a:r>
                      <a:r>
                        <a:rPr lang="en-US" sz="1600" b="0" i="0" u="none" strike="noStrike" dirty="0" smtClean="0">
                          <a:solidFill>
                            <a:srgbClr val="000000"/>
                          </a:solidFill>
                          <a:effectLst/>
                          <a:latin typeface="Calibri" panose="020F0502020204030204" pitchFamily="34" charset="0"/>
                        </a:rPr>
                        <a:t>BSN</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ED3B0"/>
                    </a:solidFill>
                  </a:tcPr>
                </a:tc>
                <a:tc>
                  <a:txBody>
                    <a:bodyPr/>
                    <a:lstStyle/>
                    <a:p>
                      <a:pPr algn="ctr" fontAlgn="b"/>
                      <a:r>
                        <a:rPr lang="en-US" sz="16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7C195"/>
                    </a:solidFill>
                  </a:tcPr>
                </a:tc>
                <a:tc>
                  <a:txBody>
                    <a:bodyPr/>
                    <a:lstStyle/>
                    <a:p>
                      <a:pPr algn="ctr" fontAlgn="b"/>
                      <a:r>
                        <a:rPr lang="en-US" sz="16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8AA71"/>
                    </a:solidFill>
                  </a:tcPr>
                </a:tc>
                <a:tc>
                  <a:txBody>
                    <a:bodyPr/>
                    <a:lstStyle/>
                    <a:p>
                      <a:pPr algn="ctr" fontAlgn="b"/>
                      <a:r>
                        <a:rPr lang="en-US" sz="16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5CCA5"/>
                    </a:solidFill>
                  </a:tcPr>
                </a:tc>
                <a:tc>
                  <a:txBody>
                    <a:bodyPr/>
                    <a:lstStyle/>
                    <a:p>
                      <a:pPr algn="ctr" fontAlgn="b"/>
                      <a:r>
                        <a:rPr lang="en-US" sz="1600" b="0" i="0" u="none" strike="noStrike" dirty="0">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9DCBD"/>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r>
              <a:tr h="241069">
                <a:tc vMerge="1">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3A1"/>
                    </a:solidFill>
                  </a:tcPr>
                </a:tc>
                <a:tc>
                  <a:txBody>
                    <a:bodyPr/>
                    <a:lstStyle/>
                    <a:p>
                      <a:pPr algn="ctr" fontAlgn="b"/>
                      <a:r>
                        <a:rPr lang="en-US" sz="16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6BA92"/>
                    </a:solidFill>
                  </a:tcPr>
                </a:tc>
                <a:tc>
                  <a:txBody>
                    <a:bodyPr/>
                    <a:lstStyle/>
                    <a:p>
                      <a:pPr algn="ctr" fontAlgn="b"/>
                      <a:r>
                        <a:rPr lang="en-US" sz="16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3A46F"/>
                    </a:solidFill>
                  </a:tcPr>
                </a:tc>
                <a:tc>
                  <a:txBody>
                    <a:bodyPr/>
                    <a:lstStyle/>
                    <a:p>
                      <a:pPr algn="ctr" fontAlgn="b"/>
                      <a:r>
                        <a:rPr lang="en-US" sz="16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6A6"/>
                    </a:solidFill>
                  </a:tcPr>
                </a:tc>
                <a:tc>
                  <a:txBody>
                    <a:bodyPr/>
                    <a:lstStyle/>
                    <a:p>
                      <a:pPr algn="ctr" fontAlgn="b"/>
                      <a:r>
                        <a:rPr lang="en-US" sz="16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8C3"/>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r>
              <a:tr h="241069">
                <a:tc rowSpan="2">
                  <a:txBody>
                    <a:bodyPr/>
                    <a:lstStyle/>
                    <a:p>
                      <a:pPr algn="r" fontAlgn="b"/>
                      <a:r>
                        <a:rPr lang="en-US" sz="1600" b="0" i="0" u="none" strike="noStrike" dirty="0">
                          <a:solidFill>
                            <a:srgbClr val="000000"/>
                          </a:solidFill>
                          <a:effectLst/>
                          <a:latin typeface="Calibri" panose="020F0502020204030204" pitchFamily="34" charset="0"/>
                        </a:rPr>
                        <a:t>BSN- Second </a:t>
                      </a:r>
                      <a:r>
                        <a:rPr lang="en-US" sz="1600" b="0" i="0" u="none" strike="noStrike" dirty="0" smtClean="0">
                          <a:solidFill>
                            <a:srgbClr val="000000"/>
                          </a:solidFill>
                          <a:effectLst/>
                          <a:latin typeface="Calibri" panose="020F0502020204030204" pitchFamily="34" charset="0"/>
                        </a:rPr>
                        <a:t>Degree</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1069">
                <a:tc vMerge="1">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3A16A"/>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08F4D"/>
                    </a:solidFill>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CCAF"/>
                    </a:solidFill>
                  </a:tcPr>
                </a:tc>
                <a:tc>
                  <a:txBody>
                    <a:bodyPr/>
                    <a:lstStyle/>
                    <a:p>
                      <a:pPr algn="ctr" fontAlgn="b"/>
                      <a:r>
                        <a:rPr lang="en-US" sz="16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DECD"/>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r>
              <a:tr h="241069">
                <a:tc rowSpan="2">
                  <a:txBody>
                    <a:bodyPr/>
                    <a:lstStyle/>
                    <a:p>
                      <a:pPr algn="r" fontAlgn="b"/>
                      <a:r>
                        <a:rPr lang="en-US" sz="1600" b="0" i="0" u="none" strike="noStrike" dirty="0">
                          <a:solidFill>
                            <a:srgbClr val="000000"/>
                          </a:solidFill>
                          <a:effectLst/>
                          <a:latin typeface="Calibri" panose="020F0502020204030204" pitchFamily="34" charset="0"/>
                        </a:rPr>
                        <a:t>Master's In Nursing- </a:t>
                      </a:r>
                      <a:r>
                        <a:rPr lang="en-US" sz="1600" b="0" i="0" u="none" strike="noStrike" dirty="0" smtClean="0">
                          <a:solidFill>
                            <a:srgbClr val="000000"/>
                          </a:solidFill>
                          <a:effectLst/>
                          <a:latin typeface="Calibri" panose="020F0502020204030204" pitchFamily="34" charset="0"/>
                        </a:rPr>
                        <a:t>Clinical</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b"/>
                      <a:r>
                        <a:rPr lang="en-US" sz="1600" b="0" i="0" u="none" strike="noStrike">
                          <a:solidFill>
                            <a:srgbClr val="000000"/>
                          </a:solidFill>
                          <a:effectLst/>
                          <a:latin typeface="Calibri" panose="020F0502020204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6A970"/>
                    </a:solidFill>
                  </a:tcPr>
                </a:tc>
                <a:tc>
                  <a:txBody>
                    <a:bodyPr/>
                    <a:lstStyle/>
                    <a:p>
                      <a:pPr algn="ctr" fontAlgn="b"/>
                      <a:r>
                        <a:rPr lang="en-US" sz="16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5C193"/>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FBC8D"/>
                    </a:solidFill>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7DBBB"/>
                    </a:solid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8CF"/>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0EED8"/>
                    </a:solidFill>
                  </a:tcPr>
                </a:tc>
              </a:tr>
              <a:tr h="241069">
                <a:tc vMerge="1">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AC6"/>
                    </a:solidFill>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3A773"/>
                    </a:solidFill>
                  </a:tcPr>
                </a:tc>
                <a:tc>
                  <a:txBody>
                    <a:bodyPr/>
                    <a:lstStyle/>
                    <a:p>
                      <a:pPr algn="ctr" fontAlgn="b"/>
                      <a:r>
                        <a:rPr lang="en-US" sz="16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F8944"/>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AD3BA"/>
                    </a:solidFill>
                  </a:tcPr>
                </a:tc>
                <a:tc>
                  <a:txBody>
                    <a:bodyPr/>
                    <a:lstStyle/>
                    <a:p>
                      <a:pPr algn="ctr" fontAlgn="b"/>
                      <a:r>
                        <a:rPr lang="en-US" sz="16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2D2"/>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r>
              <a:tr h="241069">
                <a:tc rowSpan="2">
                  <a:txBody>
                    <a:bodyPr/>
                    <a:lstStyle/>
                    <a:p>
                      <a:pPr algn="r" fontAlgn="b"/>
                      <a:r>
                        <a:rPr lang="en-US" sz="1600" b="0" i="0" u="none" strike="noStrike" dirty="0">
                          <a:solidFill>
                            <a:srgbClr val="000000"/>
                          </a:solidFill>
                          <a:effectLst/>
                          <a:latin typeface="Calibri" panose="020F0502020204030204" pitchFamily="34" charset="0"/>
                        </a:rPr>
                        <a:t>Master's In Nursing Non-Clinical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E8CF"/>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8DBBC"/>
                    </a:solidFill>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F78"/>
                    </a:solidFill>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DBA8A"/>
                    </a:solidFill>
                  </a:tcPr>
                </a:tc>
                <a:tc>
                  <a:txBody>
                    <a:bodyPr/>
                    <a:lstStyle/>
                    <a:p>
                      <a:pPr algn="ctr" fontAlgn="b"/>
                      <a:r>
                        <a:rPr lang="en-US" sz="16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CA5"/>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1EED9"/>
                    </a:solidFill>
                  </a:tcPr>
                </a:tc>
                <a:tc>
                  <a:txBody>
                    <a:bodyPr/>
                    <a:lstStyle/>
                    <a:p>
                      <a:pPr algn="ctr" fontAlgn="b"/>
                      <a:r>
                        <a:rPr lang="en-US" sz="1600" b="0" i="0" u="none" strike="noStrike" dirty="0">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DEC1"/>
                    </a:solidFill>
                  </a:tcPr>
                </a:tc>
              </a:tr>
              <a:tr h="241069">
                <a:tc vMerge="1">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9C4"/>
                    </a:solidFill>
                  </a:tcPr>
                </a:tc>
                <a:tc>
                  <a:txBody>
                    <a:bodyPr/>
                    <a:lstStyle/>
                    <a:p>
                      <a:pPr algn="ctr" fontAlgn="b"/>
                      <a:r>
                        <a:rPr lang="en-US" sz="16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7A7"/>
                    </a:solidFill>
                  </a:tcPr>
                </a:tc>
                <a:tc>
                  <a:txBody>
                    <a:bodyPr/>
                    <a:lstStyle/>
                    <a:p>
                      <a:pPr algn="ctr" fontAlgn="b"/>
                      <a:r>
                        <a:rPr lang="en-US" sz="1600" b="0" i="0" u="none" strike="noStrike">
                          <a:solidFill>
                            <a:srgbClr val="000000"/>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3A36D"/>
                    </a:solidFill>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5B083"/>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CEB2"/>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3D4"/>
                    </a:solidFill>
                  </a:tcPr>
                </a:tc>
              </a:tr>
              <a:tr h="241069">
                <a:tc rowSpan="2">
                  <a:txBody>
                    <a:bodyPr/>
                    <a:lstStyle/>
                    <a:p>
                      <a:pPr algn="r" fontAlgn="b"/>
                      <a:r>
                        <a:rPr lang="en-US" sz="1600" b="0" i="0" u="none" strike="noStrike" dirty="0" smtClean="0">
                          <a:solidFill>
                            <a:srgbClr val="000000"/>
                          </a:solidFill>
                          <a:effectLst/>
                          <a:latin typeface="Calibri" panose="020F0502020204030204" pitchFamily="34" charset="0"/>
                        </a:rPr>
                        <a:t>PhD</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1069">
                <a:tc vMerge="1">
                  <a:txBody>
                    <a:bodyPr/>
                    <a:lstStyle/>
                    <a:p>
                      <a:pPr algn="r" fontAlgn="b"/>
                      <a:endParaRPr lang="en-US" sz="16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DCA"/>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9F68"/>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F8843"/>
                    </a:solidFill>
                  </a:tcPr>
                </a:tc>
                <a:tc>
                  <a:txBody>
                    <a:bodyPr/>
                    <a:lstStyle/>
                    <a:p>
                      <a:pPr algn="ctr" fontAlgn="b"/>
                      <a:r>
                        <a:rPr lang="en-US" sz="1600" b="0" i="0" u="none" strike="noStrike" dirty="0">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AD5BE"/>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r>
              <a:tr h="241069">
                <a:tc rowSpan="2">
                  <a:txBody>
                    <a:bodyPr/>
                    <a:lstStyle/>
                    <a:p>
                      <a:pPr algn="r" fontAlgn="b"/>
                      <a:r>
                        <a:rPr lang="en-US" sz="1600" b="0" i="0" u="none" strike="noStrike" dirty="0" smtClean="0">
                          <a:solidFill>
                            <a:srgbClr val="000000"/>
                          </a:solidFill>
                          <a:effectLst/>
                          <a:latin typeface="Calibri" panose="020F0502020204030204" pitchFamily="34" charset="0"/>
                        </a:rPr>
                        <a:t>DNP</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1069">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AD3BB"/>
                    </a:solidFill>
                  </a:tcPr>
                </a:tc>
                <a:tc>
                  <a:txBody>
                    <a:bodyPr/>
                    <a:lstStyle/>
                    <a:p>
                      <a:pPr algn="ctr" fontAlgn="b"/>
                      <a:r>
                        <a:rPr lang="en-US" sz="16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5B082"/>
                    </a:solidFill>
                  </a:tcPr>
                </a:tc>
                <a:tc>
                  <a:txBody>
                    <a:bodyPr/>
                    <a:lstStyle/>
                    <a:p>
                      <a:pPr algn="ctr" fontAlgn="b"/>
                      <a:r>
                        <a:rPr lang="en-US" sz="1600" b="0" i="0" u="none" strike="noStrike">
                          <a:solidFill>
                            <a:srgbClr val="000000"/>
                          </a:solidFill>
                          <a:effectLst/>
                          <a:latin typeface="Calibri" panose="020F050202020403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9658"/>
                    </a:solidFill>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9CCAF"/>
                    </a:solidFill>
                  </a:tcPr>
                </a:tc>
                <a:tc>
                  <a:txBody>
                    <a:bodyPr/>
                    <a:lstStyle/>
                    <a:p>
                      <a:pPr algn="ctr" fontAlgn="b"/>
                      <a:r>
                        <a:rPr lang="en-US" sz="16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BC7"/>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5"/>
                    </a:solidFill>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r>
            </a:tbl>
          </a:graphicData>
        </a:graphic>
      </p:graphicFrame>
    </p:spTree>
    <p:extLst>
      <p:ext uri="{BB962C8B-B14F-4D97-AF65-F5344CB8AC3E}">
        <p14:creationId xmlns:p14="http://schemas.microsoft.com/office/powerpoint/2010/main" val="2144935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2343</TotalTime>
  <Words>1604</Words>
  <Application>Microsoft Office PowerPoint</Application>
  <PresentationFormat>Widescreen</PresentationFormat>
  <Paragraphs>533</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Book Antiqua</vt:lpstr>
      <vt:lpstr>Calibri</vt:lpstr>
      <vt:lpstr>Century Gothic</vt:lpstr>
      <vt:lpstr>Times New Roman</vt:lpstr>
      <vt:lpstr>Apothecary</vt:lpstr>
      <vt:lpstr>2015 Utah Nursing Education </vt:lpstr>
      <vt:lpstr>Responses and survey updates</vt:lpstr>
      <vt:lpstr>Licensed Practical Nurses 2010-2015</vt:lpstr>
      <vt:lpstr>ADN Programs 2008-2015</vt:lpstr>
      <vt:lpstr>BSN Programs 2008 to 2015</vt:lpstr>
      <vt:lpstr>Nursing Masters Programs 2008 to 2015</vt:lpstr>
      <vt:lpstr>DNP Programs 2008 to 2015</vt:lpstr>
      <vt:lpstr>Nursing PhD Programs 2008 to 2015</vt:lpstr>
      <vt:lpstr>Student Age 2014-2015</vt:lpstr>
      <vt:lpstr>Student Diversity 2014-2015</vt:lpstr>
      <vt:lpstr>State and National Workforce Comparisons</vt:lpstr>
      <vt:lpstr>BSN Grads as % of total RN grads 2008-2015</vt:lpstr>
      <vt:lpstr>Projected Estimate of BSN Prepared Growth</vt:lpstr>
      <vt:lpstr>Utah RN Workforce 2015 (From 2014 RN Supply Survey)</vt:lpstr>
      <vt:lpstr>Faculty Diversity 2015</vt:lpstr>
      <vt:lpstr>Faculty Age 2014-2015</vt:lpstr>
      <vt:lpstr>Faculty Retirement 2008-2015</vt:lpstr>
      <vt:lpstr>Faculty Need 2015</vt:lpstr>
      <vt:lpstr>RN Demand 2015</vt:lpstr>
      <vt:lpstr>Response Rates</vt:lpstr>
      <vt:lpstr>Building Workforces from Survey Data</vt:lpstr>
      <vt:lpstr>Use of Contract Labor by Facility Type</vt:lpstr>
      <vt:lpstr>Top Three Most Difficult to Fill Positions </vt:lpstr>
      <vt:lpstr>Composition of Health Systems</vt:lpstr>
      <vt:lpstr>Turnovers/ Vacancies- Health Systems</vt:lpstr>
      <vt:lpstr>Active Capacity- Health Systems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2014-2015 Utah Nursing Education</dc:title>
  <dc:creator>Clark Ruttinger</dc:creator>
  <cp:lastModifiedBy>Julie Olson</cp:lastModifiedBy>
  <cp:revision>62</cp:revision>
  <dcterms:created xsi:type="dcterms:W3CDTF">2016-03-10T17:22:44Z</dcterms:created>
  <dcterms:modified xsi:type="dcterms:W3CDTF">2017-05-22T22:47:01Z</dcterms:modified>
</cp:coreProperties>
</file>